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4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5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6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7.xml" ContentType="application/vnd.openxmlformats-officedocument.presentationml.notesSlide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8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notesSlides/notesSlide9.xml" ContentType="application/vnd.openxmlformats-officedocument.presentationml.notesSlid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notesSlides/notesSlide10.xml" ContentType="application/vnd.openxmlformats-officedocument.presentationml.notesSlide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notesSlides/notesSlide11.xml" ContentType="application/vnd.openxmlformats-officedocument.presentationml.notesSlide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5"/>
  </p:notesMasterIdLst>
  <p:sldIdLst>
    <p:sldId id="256" r:id="rId2"/>
    <p:sldId id="257" r:id="rId3"/>
    <p:sldId id="258" r:id="rId4"/>
    <p:sldId id="269" r:id="rId5"/>
    <p:sldId id="439" r:id="rId6"/>
    <p:sldId id="500" r:id="rId7"/>
    <p:sldId id="501" r:id="rId8"/>
    <p:sldId id="502" r:id="rId9"/>
    <p:sldId id="504" r:id="rId10"/>
    <p:sldId id="503" r:id="rId11"/>
    <p:sldId id="279" r:id="rId12"/>
    <p:sldId id="388" r:id="rId13"/>
    <p:sldId id="389" r:id="rId14"/>
    <p:sldId id="274" r:id="rId15"/>
    <p:sldId id="342" r:id="rId16"/>
    <p:sldId id="343" r:id="rId17"/>
    <p:sldId id="344" r:id="rId18"/>
    <p:sldId id="345" r:id="rId19"/>
    <p:sldId id="390" r:id="rId20"/>
    <p:sldId id="391" r:id="rId21"/>
    <p:sldId id="267" r:id="rId22"/>
    <p:sldId id="290" r:id="rId23"/>
    <p:sldId id="392" r:id="rId24"/>
    <p:sldId id="413" r:id="rId25"/>
    <p:sldId id="393" r:id="rId26"/>
    <p:sldId id="394" r:id="rId27"/>
    <p:sldId id="395" r:id="rId28"/>
    <p:sldId id="397" r:id="rId29"/>
    <p:sldId id="398" r:id="rId30"/>
    <p:sldId id="505" r:id="rId31"/>
    <p:sldId id="506" r:id="rId32"/>
    <p:sldId id="507" r:id="rId33"/>
    <p:sldId id="508" r:id="rId34"/>
    <p:sldId id="509" r:id="rId35"/>
    <p:sldId id="510" r:id="rId36"/>
    <p:sldId id="511" r:id="rId37"/>
    <p:sldId id="400" r:id="rId38"/>
    <p:sldId id="401" r:id="rId39"/>
    <p:sldId id="268" r:id="rId40"/>
    <p:sldId id="414" r:id="rId41"/>
    <p:sldId id="440" r:id="rId42"/>
    <p:sldId id="441" r:id="rId43"/>
    <p:sldId id="403" r:id="rId44"/>
    <p:sldId id="452" r:id="rId45"/>
    <p:sldId id="453" r:id="rId46"/>
    <p:sldId id="442" r:id="rId47"/>
    <p:sldId id="443" r:id="rId48"/>
    <p:sldId id="444" r:id="rId49"/>
    <p:sldId id="404" r:id="rId50"/>
    <p:sldId id="405" r:id="rId51"/>
    <p:sldId id="445" r:id="rId52"/>
    <p:sldId id="457" r:id="rId53"/>
    <p:sldId id="456" r:id="rId54"/>
    <p:sldId id="458" r:id="rId55"/>
    <p:sldId id="459" r:id="rId56"/>
    <p:sldId id="450" r:id="rId57"/>
    <p:sldId id="451" r:id="rId58"/>
    <p:sldId id="449" r:id="rId59"/>
    <p:sldId id="446" r:id="rId60"/>
    <p:sldId id="447" r:id="rId61"/>
    <p:sldId id="448" r:id="rId62"/>
    <p:sldId id="406" r:id="rId63"/>
    <p:sldId id="454" r:id="rId64"/>
    <p:sldId id="460" r:id="rId65"/>
    <p:sldId id="461" r:id="rId66"/>
    <p:sldId id="512" r:id="rId67"/>
    <p:sldId id="462" r:id="rId68"/>
    <p:sldId id="465" r:id="rId69"/>
    <p:sldId id="464" r:id="rId70"/>
    <p:sldId id="467" r:id="rId71"/>
    <p:sldId id="541" r:id="rId72"/>
    <p:sldId id="542" r:id="rId73"/>
    <p:sldId id="543" r:id="rId74"/>
    <p:sldId id="544" r:id="rId75"/>
    <p:sldId id="468" r:id="rId76"/>
    <p:sldId id="469" r:id="rId77"/>
    <p:sldId id="470" r:id="rId78"/>
    <p:sldId id="471" r:id="rId79"/>
    <p:sldId id="472" r:id="rId80"/>
    <p:sldId id="473" r:id="rId81"/>
    <p:sldId id="476" r:id="rId82"/>
    <p:sldId id="477" r:id="rId83"/>
    <p:sldId id="478" r:id="rId84"/>
    <p:sldId id="479" r:id="rId85"/>
    <p:sldId id="480" r:id="rId86"/>
    <p:sldId id="499" r:id="rId87"/>
    <p:sldId id="481" r:id="rId88"/>
    <p:sldId id="482" r:id="rId89"/>
    <p:sldId id="483" r:id="rId90"/>
    <p:sldId id="484" r:id="rId91"/>
    <p:sldId id="485" r:id="rId92"/>
    <p:sldId id="486" r:id="rId93"/>
    <p:sldId id="487" r:id="rId94"/>
    <p:sldId id="488" r:id="rId95"/>
    <p:sldId id="513" r:id="rId96"/>
    <p:sldId id="517" r:id="rId97"/>
    <p:sldId id="514" r:id="rId98"/>
    <p:sldId id="515" r:id="rId99"/>
    <p:sldId id="545" r:id="rId100"/>
    <p:sldId id="516" r:id="rId101"/>
    <p:sldId id="519" r:id="rId102"/>
    <p:sldId id="521" r:id="rId103"/>
    <p:sldId id="520" r:id="rId104"/>
    <p:sldId id="518" r:id="rId105"/>
    <p:sldId id="522" r:id="rId106"/>
    <p:sldId id="523" r:id="rId107"/>
    <p:sldId id="524" r:id="rId108"/>
    <p:sldId id="525" r:id="rId109"/>
    <p:sldId id="526" r:id="rId110"/>
    <p:sldId id="540" r:id="rId111"/>
    <p:sldId id="527" r:id="rId112"/>
    <p:sldId id="528" r:id="rId113"/>
    <p:sldId id="529" r:id="rId114"/>
    <p:sldId id="530" r:id="rId115"/>
    <p:sldId id="531" r:id="rId116"/>
    <p:sldId id="532" r:id="rId117"/>
    <p:sldId id="533" r:id="rId118"/>
    <p:sldId id="534" r:id="rId119"/>
    <p:sldId id="535" r:id="rId120"/>
    <p:sldId id="536" r:id="rId121"/>
    <p:sldId id="537" r:id="rId122"/>
    <p:sldId id="538" r:id="rId123"/>
    <p:sldId id="490" r:id="rId124"/>
    <p:sldId id="491" r:id="rId125"/>
    <p:sldId id="492" r:id="rId126"/>
    <p:sldId id="493" r:id="rId127"/>
    <p:sldId id="494" r:id="rId128"/>
    <p:sldId id="495" r:id="rId129"/>
    <p:sldId id="496" r:id="rId130"/>
    <p:sldId id="498" r:id="rId131"/>
    <p:sldId id="497" r:id="rId132"/>
    <p:sldId id="324" r:id="rId133"/>
    <p:sldId id="325" r:id="rId1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11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440" y="-96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0F916-B031-46C7-A7FC-683E268B20CC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0AB9F0-8A4C-42C8-9D12-F20B86B3F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706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AB9F0-8A4C-42C8-9D12-F20B86B3FBC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939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724CE-C2C3-A64F-BD64-D53A6576B1E9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889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724CE-C2C3-A64F-BD64-D53A6576B1E9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590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71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AB9F0-8A4C-42C8-9D12-F20B86B3FBC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939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will add this in graph, it suits </a:t>
            </a:r>
            <a:r>
              <a:rPr lang="en-US" smtClean="0"/>
              <a:t>more there</a:t>
            </a:r>
            <a:r>
              <a:rPr lang="en-US" baseline="0" smtClean="0"/>
              <a:t> than in trees.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AB9F0-8A4C-42C8-9D12-F20B86B3FBC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19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724CE-C2C3-A64F-BD64-D53A6576B1E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329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724CE-C2C3-A64F-BD64-D53A6576B1E9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82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724CE-C2C3-A64F-BD64-D53A6576B1E9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70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724CE-C2C3-A64F-BD64-D53A6576B1E9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14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724CE-C2C3-A64F-BD64-D53A6576B1E9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63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1A7-24C7-47B6-B45B-F813C80D1982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07CC1-EE11-4603-A8BF-1E9698DFC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1A7-24C7-47B6-B45B-F813C80D1982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07CC1-EE11-4603-A8BF-1E9698DFC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780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1A7-24C7-47B6-B45B-F813C80D1982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07CC1-EE11-4603-A8BF-1E9698DFC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858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1A7-24C7-47B6-B45B-F813C80D1982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07CC1-EE11-4603-A8BF-1E9698DFC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146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1A7-24C7-47B6-B45B-F813C80D1982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07CC1-EE11-4603-A8BF-1E9698DFC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129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1A7-24C7-47B6-B45B-F813C80D1982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07CC1-EE11-4603-A8BF-1E9698DFC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440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1A7-24C7-47B6-B45B-F813C80D1982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07CC1-EE11-4603-A8BF-1E9698DFC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56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1A7-24C7-47B6-B45B-F813C80D1982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07CC1-EE11-4603-A8BF-1E9698DFC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781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1A7-24C7-47B6-B45B-F813C80D1982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07CC1-EE11-4603-A8BF-1E9698DFC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666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1A7-24C7-47B6-B45B-F813C80D1982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07CC1-EE11-4603-A8BF-1E9698DFC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464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1A7-24C7-47B6-B45B-F813C80D1982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07CC1-EE11-4603-A8BF-1E9698DFC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855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251A7-24C7-47B6-B45B-F813C80D1982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07CC1-EE11-4603-A8BF-1E9698DFC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880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tags" Target="../tags/tag140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tags" Target="../tags/tag141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tags" Target="../tags/tag151.xml"/><Relationship Id="rId13" Type="http://schemas.openxmlformats.org/officeDocument/2006/relationships/tags" Target="../tags/tag156.xml"/><Relationship Id="rId18" Type="http://schemas.openxmlformats.org/officeDocument/2006/relationships/tags" Target="../tags/tag161.xml"/><Relationship Id="rId3" Type="http://schemas.openxmlformats.org/officeDocument/2006/relationships/tags" Target="../tags/tag146.xml"/><Relationship Id="rId21" Type="http://schemas.openxmlformats.org/officeDocument/2006/relationships/tags" Target="../tags/tag164.xml"/><Relationship Id="rId7" Type="http://schemas.openxmlformats.org/officeDocument/2006/relationships/tags" Target="../tags/tag150.xml"/><Relationship Id="rId12" Type="http://schemas.openxmlformats.org/officeDocument/2006/relationships/tags" Target="../tags/tag155.xml"/><Relationship Id="rId17" Type="http://schemas.openxmlformats.org/officeDocument/2006/relationships/tags" Target="../tags/tag160.xml"/><Relationship Id="rId2" Type="http://schemas.openxmlformats.org/officeDocument/2006/relationships/tags" Target="../tags/tag145.xml"/><Relationship Id="rId16" Type="http://schemas.openxmlformats.org/officeDocument/2006/relationships/tags" Target="../tags/tag159.xml"/><Relationship Id="rId20" Type="http://schemas.openxmlformats.org/officeDocument/2006/relationships/tags" Target="../tags/tag163.xml"/><Relationship Id="rId1" Type="http://schemas.openxmlformats.org/officeDocument/2006/relationships/tags" Target="../tags/tag144.xml"/><Relationship Id="rId6" Type="http://schemas.openxmlformats.org/officeDocument/2006/relationships/tags" Target="../tags/tag149.xml"/><Relationship Id="rId11" Type="http://schemas.openxmlformats.org/officeDocument/2006/relationships/tags" Target="../tags/tag154.xml"/><Relationship Id="rId24" Type="http://schemas.openxmlformats.org/officeDocument/2006/relationships/slideLayout" Target="../slideLayouts/slideLayout2.xml"/><Relationship Id="rId5" Type="http://schemas.openxmlformats.org/officeDocument/2006/relationships/tags" Target="../tags/tag148.xml"/><Relationship Id="rId15" Type="http://schemas.openxmlformats.org/officeDocument/2006/relationships/tags" Target="../tags/tag158.xml"/><Relationship Id="rId23" Type="http://schemas.openxmlformats.org/officeDocument/2006/relationships/tags" Target="../tags/tag166.xml"/><Relationship Id="rId10" Type="http://schemas.openxmlformats.org/officeDocument/2006/relationships/tags" Target="../tags/tag153.xml"/><Relationship Id="rId19" Type="http://schemas.openxmlformats.org/officeDocument/2006/relationships/tags" Target="../tags/tag162.xml"/><Relationship Id="rId4" Type="http://schemas.openxmlformats.org/officeDocument/2006/relationships/tags" Target="../tags/tag147.xml"/><Relationship Id="rId9" Type="http://schemas.openxmlformats.org/officeDocument/2006/relationships/tags" Target="../tags/tag152.xml"/><Relationship Id="rId14" Type="http://schemas.openxmlformats.org/officeDocument/2006/relationships/tags" Target="../tags/tag157.xml"/><Relationship Id="rId22" Type="http://schemas.openxmlformats.org/officeDocument/2006/relationships/tags" Target="../tags/tag16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tags" Target="../tags/tag174.xml"/><Relationship Id="rId13" Type="http://schemas.openxmlformats.org/officeDocument/2006/relationships/tags" Target="../tags/tag179.xml"/><Relationship Id="rId18" Type="http://schemas.openxmlformats.org/officeDocument/2006/relationships/tags" Target="../tags/tag184.xml"/><Relationship Id="rId26" Type="http://schemas.openxmlformats.org/officeDocument/2006/relationships/tags" Target="../tags/tag192.xml"/><Relationship Id="rId39" Type="http://schemas.openxmlformats.org/officeDocument/2006/relationships/tags" Target="../tags/tag205.xml"/><Relationship Id="rId3" Type="http://schemas.openxmlformats.org/officeDocument/2006/relationships/tags" Target="../tags/tag169.xml"/><Relationship Id="rId21" Type="http://schemas.openxmlformats.org/officeDocument/2006/relationships/tags" Target="../tags/tag187.xml"/><Relationship Id="rId34" Type="http://schemas.openxmlformats.org/officeDocument/2006/relationships/tags" Target="../tags/tag200.xml"/><Relationship Id="rId42" Type="http://schemas.openxmlformats.org/officeDocument/2006/relationships/tags" Target="../tags/tag208.xml"/><Relationship Id="rId47" Type="http://schemas.openxmlformats.org/officeDocument/2006/relationships/slideLayout" Target="../slideLayouts/slideLayout2.xml"/><Relationship Id="rId7" Type="http://schemas.openxmlformats.org/officeDocument/2006/relationships/tags" Target="../tags/tag173.xml"/><Relationship Id="rId12" Type="http://schemas.openxmlformats.org/officeDocument/2006/relationships/tags" Target="../tags/tag178.xml"/><Relationship Id="rId17" Type="http://schemas.openxmlformats.org/officeDocument/2006/relationships/tags" Target="../tags/tag183.xml"/><Relationship Id="rId25" Type="http://schemas.openxmlformats.org/officeDocument/2006/relationships/tags" Target="../tags/tag191.xml"/><Relationship Id="rId33" Type="http://schemas.openxmlformats.org/officeDocument/2006/relationships/tags" Target="../tags/tag199.xml"/><Relationship Id="rId38" Type="http://schemas.openxmlformats.org/officeDocument/2006/relationships/tags" Target="../tags/tag204.xml"/><Relationship Id="rId46" Type="http://schemas.openxmlformats.org/officeDocument/2006/relationships/tags" Target="../tags/tag212.xml"/><Relationship Id="rId2" Type="http://schemas.openxmlformats.org/officeDocument/2006/relationships/tags" Target="../tags/tag168.xml"/><Relationship Id="rId16" Type="http://schemas.openxmlformats.org/officeDocument/2006/relationships/tags" Target="../tags/tag182.xml"/><Relationship Id="rId20" Type="http://schemas.openxmlformats.org/officeDocument/2006/relationships/tags" Target="../tags/tag186.xml"/><Relationship Id="rId29" Type="http://schemas.openxmlformats.org/officeDocument/2006/relationships/tags" Target="../tags/tag195.xml"/><Relationship Id="rId41" Type="http://schemas.openxmlformats.org/officeDocument/2006/relationships/tags" Target="../tags/tag207.xml"/><Relationship Id="rId1" Type="http://schemas.openxmlformats.org/officeDocument/2006/relationships/tags" Target="../tags/tag167.xml"/><Relationship Id="rId6" Type="http://schemas.openxmlformats.org/officeDocument/2006/relationships/tags" Target="../tags/tag172.xml"/><Relationship Id="rId11" Type="http://schemas.openxmlformats.org/officeDocument/2006/relationships/tags" Target="../tags/tag177.xml"/><Relationship Id="rId24" Type="http://schemas.openxmlformats.org/officeDocument/2006/relationships/tags" Target="../tags/tag190.xml"/><Relationship Id="rId32" Type="http://schemas.openxmlformats.org/officeDocument/2006/relationships/tags" Target="../tags/tag198.xml"/><Relationship Id="rId37" Type="http://schemas.openxmlformats.org/officeDocument/2006/relationships/tags" Target="../tags/tag203.xml"/><Relationship Id="rId40" Type="http://schemas.openxmlformats.org/officeDocument/2006/relationships/tags" Target="../tags/tag206.xml"/><Relationship Id="rId45" Type="http://schemas.openxmlformats.org/officeDocument/2006/relationships/tags" Target="../tags/tag211.xml"/><Relationship Id="rId5" Type="http://schemas.openxmlformats.org/officeDocument/2006/relationships/tags" Target="../tags/tag171.xml"/><Relationship Id="rId15" Type="http://schemas.openxmlformats.org/officeDocument/2006/relationships/tags" Target="../tags/tag181.xml"/><Relationship Id="rId23" Type="http://schemas.openxmlformats.org/officeDocument/2006/relationships/tags" Target="../tags/tag189.xml"/><Relationship Id="rId28" Type="http://schemas.openxmlformats.org/officeDocument/2006/relationships/tags" Target="../tags/tag194.xml"/><Relationship Id="rId36" Type="http://schemas.openxmlformats.org/officeDocument/2006/relationships/tags" Target="../tags/tag202.xml"/><Relationship Id="rId10" Type="http://schemas.openxmlformats.org/officeDocument/2006/relationships/tags" Target="../tags/tag176.xml"/><Relationship Id="rId19" Type="http://schemas.openxmlformats.org/officeDocument/2006/relationships/tags" Target="../tags/tag185.xml"/><Relationship Id="rId31" Type="http://schemas.openxmlformats.org/officeDocument/2006/relationships/tags" Target="../tags/tag197.xml"/><Relationship Id="rId44" Type="http://schemas.openxmlformats.org/officeDocument/2006/relationships/tags" Target="../tags/tag210.xml"/><Relationship Id="rId4" Type="http://schemas.openxmlformats.org/officeDocument/2006/relationships/tags" Target="../tags/tag170.xml"/><Relationship Id="rId9" Type="http://schemas.openxmlformats.org/officeDocument/2006/relationships/tags" Target="../tags/tag175.xml"/><Relationship Id="rId14" Type="http://schemas.openxmlformats.org/officeDocument/2006/relationships/tags" Target="../tags/tag180.xml"/><Relationship Id="rId22" Type="http://schemas.openxmlformats.org/officeDocument/2006/relationships/tags" Target="../tags/tag188.xml"/><Relationship Id="rId27" Type="http://schemas.openxmlformats.org/officeDocument/2006/relationships/tags" Target="../tags/tag193.xml"/><Relationship Id="rId30" Type="http://schemas.openxmlformats.org/officeDocument/2006/relationships/tags" Target="../tags/tag196.xml"/><Relationship Id="rId35" Type="http://schemas.openxmlformats.org/officeDocument/2006/relationships/tags" Target="../tags/tag201.xml"/><Relationship Id="rId43" Type="http://schemas.openxmlformats.org/officeDocument/2006/relationships/tags" Target="../tags/tag209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iff"/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30.xml.rels><?xml version="1.0" encoding="UTF-8" standalone="yes"?>
<Relationships xmlns="http://schemas.openxmlformats.org/package/2006/relationships"><Relationship Id="rId13" Type="http://schemas.openxmlformats.org/officeDocument/2006/relationships/tags" Target="../tags/tag225.xml"/><Relationship Id="rId18" Type="http://schemas.openxmlformats.org/officeDocument/2006/relationships/tags" Target="../tags/tag230.xml"/><Relationship Id="rId26" Type="http://schemas.openxmlformats.org/officeDocument/2006/relationships/tags" Target="../tags/tag238.xml"/><Relationship Id="rId39" Type="http://schemas.openxmlformats.org/officeDocument/2006/relationships/tags" Target="../tags/tag251.xml"/><Relationship Id="rId3" Type="http://schemas.openxmlformats.org/officeDocument/2006/relationships/tags" Target="../tags/tag215.xml"/><Relationship Id="rId21" Type="http://schemas.openxmlformats.org/officeDocument/2006/relationships/tags" Target="../tags/tag233.xml"/><Relationship Id="rId34" Type="http://schemas.openxmlformats.org/officeDocument/2006/relationships/tags" Target="../tags/tag246.xml"/><Relationship Id="rId42" Type="http://schemas.openxmlformats.org/officeDocument/2006/relationships/tags" Target="../tags/tag254.xml"/><Relationship Id="rId47" Type="http://schemas.openxmlformats.org/officeDocument/2006/relationships/tags" Target="../tags/tag259.xml"/><Relationship Id="rId50" Type="http://schemas.openxmlformats.org/officeDocument/2006/relationships/tags" Target="../tags/tag262.xml"/><Relationship Id="rId7" Type="http://schemas.openxmlformats.org/officeDocument/2006/relationships/tags" Target="../tags/tag219.xml"/><Relationship Id="rId12" Type="http://schemas.openxmlformats.org/officeDocument/2006/relationships/tags" Target="../tags/tag224.xml"/><Relationship Id="rId17" Type="http://schemas.openxmlformats.org/officeDocument/2006/relationships/tags" Target="../tags/tag229.xml"/><Relationship Id="rId25" Type="http://schemas.openxmlformats.org/officeDocument/2006/relationships/tags" Target="../tags/tag237.xml"/><Relationship Id="rId33" Type="http://schemas.openxmlformats.org/officeDocument/2006/relationships/tags" Target="../tags/tag245.xml"/><Relationship Id="rId38" Type="http://schemas.openxmlformats.org/officeDocument/2006/relationships/tags" Target="../tags/tag250.xml"/><Relationship Id="rId46" Type="http://schemas.openxmlformats.org/officeDocument/2006/relationships/tags" Target="../tags/tag258.xml"/><Relationship Id="rId2" Type="http://schemas.openxmlformats.org/officeDocument/2006/relationships/tags" Target="../tags/tag214.xml"/><Relationship Id="rId16" Type="http://schemas.openxmlformats.org/officeDocument/2006/relationships/tags" Target="../tags/tag228.xml"/><Relationship Id="rId20" Type="http://schemas.openxmlformats.org/officeDocument/2006/relationships/tags" Target="../tags/tag232.xml"/><Relationship Id="rId29" Type="http://schemas.openxmlformats.org/officeDocument/2006/relationships/tags" Target="../tags/tag241.xml"/><Relationship Id="rId41" Type="http://schemas.openxmlformats.org/officeDocument/2006/relationships/tags" Target="../tags/tag253.xml"/><Relationship Id="rId54" Type="http://schemas.openxmlformats.org/officeDocument/2006/relationships/slideLayout" Target="../slideLayouts/slideLayout2.xml"/><Relationship Id="rId1" Type="http://schemas.openxmlformats.org/officeDocument/2006/relationships/tags" Target="../tags/tag213.xml"/><Relationship Id="rId6" Type="http://schemas.openxmlformats.org/officeDocument/2006/relationships/tags" Target="../tags/tag218.xml"/><Relationship Id="rId11" Type="http://schemas.openxmlformats.org/officeDocument/2006/relationships/tags" Target="../tags/tag223.xml"/><Relationship Id="rId24" Type="http://schemas.openxmlformats.org/officeDocument/2006/relationships/tags" Target="../tags/tag236.xml"/><Relationship Id="rId32" Type="http://schemas.openxmlformats.org/officeDocument/2006/relationships/tags" Target="../tags/tag244.xml"/><Relationship Id="rId37" Type="http://schemas.openxmlformats.org/officeDocument/2006/relationships/tags" Target="../tags/tag249.xml"/><Relationship Id="rId40" Type="http://schemas.openxmlformats.org/officeDocument/2006/relationships/tags" Target="../tags/tag252.xml"/><Relationship Id="rId45" Type="http://schemas.openxmlformats.org/officeDocument/2006/relationships/tags" Target="../tags/tag257.xml"/><Relationship Id="rId53" Type="http://schemas.openxmlformats.org/officeDocument/2006/relationships/tags" Target="../tags/tag265.xml"/><Relationship Id="rId5" Type="http://schemas.openxmlformats.org/officeDocument/2006/relationships/tags" Target="../tags/tag217.xml"/><Relationship Id="rId15" Type="http://schemas.openxmlformats.org/officeDocument/2006/relationships/tags" Target="../tags/tag227.xml"/><Relationship Id="rId23" Type="http://schemas.openxmlformats.org/officeDocument/2006/relationships/tags" Target="../tags/tag235.xml"/><Relationship Id="rId28" Type="http://schemas.openxmlformats.org/officeDocument/2006/relationships/tags" Target="../tags/tag240.xml"/><Relationship Id="rId36" Type="http://schemas.openxmlformats.org/officeDocument/2006/relationships/tags" Target="../tags/tag248.xml"/><Relationship Id="rId49" Type="http://schemas.openxmlformats.org/officeDocument/2006/relationships/tags" Target="../tags/tag261.xml"/><Relationship Id="rId10" Type="http://schemas.openxmlformats.org/officeDocument/2006/relationships/tags" Target="../tags/tag222.xml"/><Relationship Id="rId19" Type="http://schemas.openxmlformats.org/officeDocument/2006/relationships/tags" Target="../tags/tag231.xml"/><Relationship Id="rId31" Type="http://schemas.openxmlformats.org/officeDocument/2006/relationships/tags" Target="../tags/tag243.xml"/><Relationship Id="rId44" Type="http://schemas.openxmlformats.org/officeDocument/2006/relationships/tags" Target="../tags/tag256.xml"/><Relationship Id="rId52" Type="http://schemas.openxmlformats.org/officeDocument/2006/relationships/tags" Target="../tags/tag264.xml"/><Relationship Id="rId4" Type="http://schemas.openxmlformats.org/officeDocument/2006/relationships/tags" Target="../tags/tag216.xml"/><Relationship Id="rId9" Type="http://schemas.openxmlformats.org/officeDocument/2006/relationships/tags" Target="../tags/tag221.xml"/><Relationship Id="rId14" Type="http://schemas.openxmlformats.org/officeDocument/2006/relationships/tags" Target="../tags/tag226.xml"/><Relationship Id="rId22" Type="http://schemas.openxmlformats.org/officeDocument/2006/relationships/tags" Target="../tags/tag234.xml"/><Relationship Id="rId27" Type="http://schemas.openxmlformats.org/officeDocument/2006/relationships/tags" Target="../tags/tag239.xml"/><Relationship Id="rId30" Type="http://schemas.openxmlformats.org/officeDocument/2006/relationships/tags" Target="../tags/tag242.xml"/><Relationship Id="rId35" Type="http://schemas.openxmlformats.org/officeDocument/2006/relationships/tags" Target="../tags/tag247.xml"/><Relationship Id="rId43" Type="http://schemas.openxmlformats.org/officeDocument/2006/relationships/tags" Target="../tags/tag255.xml"/><Relationship Id="rId48" Type="http://schemas.openxmlformats.org/officeDocument/2006/relationships/tags" Target="../tags/tag260.xml"/><Relationship Id="rId8" Type="http://schemas.openxmlformats.org/officeDocument/2006/relationships/tags" Target="../tags/tag220.xml"/><Relationship Id="rId51" Type="http://schemas.openxmlformats.org/officeDocument/2006/relationships/tags" Target="../tags/tag26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9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tiff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6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tags" Target="../tags/tag28.xml"/><Relationship Id="rId18" Type="http://schemas.openxmlformats.org/officeDocument/2006/relationships/slideLayout" Target="../slideLayouts/slideLayout2.xml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tags" Target="../tags/tag27.xml"/><Relationship Id="rId17" Type="http://schemas.openxmlformats.org/officeDocument/2006/relationships/tags" Target="../tags/tag32.xml"/><Relationship Id="rId2" Type="http://schemas.openxmlformats.org/officeDocument/2006/relationships/tags" Target="../tags/tag17.xml"/><Relationship Id="rId16" Type="http://schemas.openxmlformats.org/officeDocument/2006/relationships/tags" Target="../tags/tag31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5" Type="http://schemas.openxmlformats.org/officeDocument/2006/relationships/tags" Target="../tags/tag20.xml"/><Relationship Id="rId15" Type="http://schemas.openxmlformats.org/officeDocument/2006/relationships/tags" Target="../tags/tag30.xml"/><Relationship Id="rId10" Type="http://schemas.openxmlformats.org/officeDocument/2006/relationships/tags" Target="../tags/tag25.xml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tags" Target="../tags/tag29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tags" Target="../tags/tag45.xml"/><Relationship Id="rId18" Type="http://schemas.openxmlformats.org/officeDocument/2006/relationships/tags" Target="../tags/tag50.xml"/><Relationship Id="rId26" Type="http://schemas.openxmlformats.org/officeDocument/2006/relationships/tags" Target="../tags/tag58.xml"/><Relationship Id="rId3" Type="http://schemas.openxmlformats.org/officeDocument/2006/relationships/tags" Target="../tags/tag35.xml"/><Relationship Id="rId21" Type="http://schemas.openxmlformats.org/officeDocument/2006/relationships/tags" Target="../tags/tag53.xml"/><Relationship Id="rId7" Type="http://schemas.openxmlformats.org/officeDocument/2006/relationships/tags" Target="../tags/tag39.xml"/><Relationship Id="rId12" Type="http://schemas.openxmlformats.org/officeDocument/2006/relationships/tags" Target="../tags/tag44.xml"/><Relationship Id="rId17" Type="http://schemas.openxmlformats.org/officeDocument/2006/relationships/tags" Target="../tags/tag49.xml"/><Relationship Id="rId25" Type="http://schemas.openxmlformats.org/officeDocument/2006/relationships/tags" Target="../tags/tag57.xml"/><Relationship Id="rId2" Type="http://schemas.openxmlformats.org/officeDocument/2006/relationships/tags" Target="../tags/tag34.xml"/><Relationship Id="rId16" Type="http://schemas.openxmlformats.org/officeDocument/2006/relationships/tags" Target="../tags/tag48.xml"/><Relationship Id="rId20" Type="http://schemas.openxmlformats.org/officeDocument/2006/relationships/tags" Target="../tags/tag52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tags" Target="../tags/tag43.xml"/><Relationship Id="rId24" Type="http://schemas.openxmlformats.org/officeDocument/2006/relationships/tags" Target="../tags/tag56.xml"/><Relationship Id="rId5" Type="http://schemas.openxmlformats.org/officeDocument/2006/relationships/tags" Target="../tags/tag37.xml"/><Relationship Id="rId15" Type="http://schemas.openxmlformats.org/officeDocument/2006/relationships/tags" Target="../tags/tag47.xml"/><Relationship Id="rId23" Type="http://schemas.openxmlformats.org/officeDocument/2006/relationships/tags" Target="../tags/tag55.xml"/><Relationship Id="rId28" Type="http://schemas.openxmlformats.org/officeDocument/2006/relationships/notesSlide" Target="../notesSlides/notesSlide4.xml"/><Relationship Id="rId10" Type="http://schemas.openxmlformats.org/officeDocument/2006/relationships/tags" Target="../tags/tag42.xml"/><Relationship Id="rId19" Type="http://schemas.openxmlformats.org/officeDocument/2006/relationships/tags" Target="../tags/tag51.xml"/><Relationship Id="rId4" Type="http://schemas.openxmlformats.org/officeDocument/2006/relationships/tags" Target="../tags/tag36.xml"/><Relationship Id="rId9" Type="http://schemas.openxmlformats.org/officeDocument/2006/relationships/tags" Target="../tags/tag41.xml"/><Relationship Id="rId14" Type="http://schemas.openxmlformats.org/officeDocument/2006/relationships/tags" Target="../tags/tag46.xml"/><Relationship Id="rId22" Type="http://schemas.openxmlformats.org/officeDocument/2006/relationships/tags" Target="../tags/tag54.xml"/><Relationship Id="rId27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tags" Target="../tags/tag66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61.xml"/><Relationship Id="rId7" Type="http://schemas.openxmlformats.org/officeDocument/2006/relationships/tags" Target="../tags/tag65.xml"/><Relationship Id="rId12" Type="http://schemas.openxmlformats.org/officeDocument/2006/relationships/tags" Target="../tags/tag70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tags" Target="../tags/tag69.xml"/><Relationship Id="rId5" Type="http://schemas.openxmlformats.org/officeDocument/2006/relationships/tags" Target="../tags/tag63.xml"/><Relationship Id="rId10" Type="http://schemas.openxmlformats.org/officeDocument/2006/relationships/tags" Target="../tags/tag68.xml"/><Relationship Id="rId4" Type="http://schemas.openxmlformats.org/officeDocument/2006/relationships/tags" Target="../tags/tag62.xml"/><Relationship Id="rId9" Type="http://schemas.openxmlformats.org/officeDocument/2006/relationships/tags" Target="../tags/tag67.xml"/><Relationship Id="rId14" Type="http://schemas.openxmlformats.org/officeDocument/2006/relationships/notesSlide" Target="../notesSlides/notesSlide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13" Type="http://schemas.openxmlformats.org/officeDocument/2006/relationships/tags" Target="../tags/tag83.xml"/><Relationship Id="rId18" Type="http://schemas.openxmlformats.org/officeDocument/2006/relationships/tags" Target="../tags/tag88.xml"/><Relationship Id="rId3" Type="http://schemas.openxmlformats.org/officeDocument/2006/relationships/tags" Target="../tags/tag73.xml"/><Relationship Id="rId21" Type="http://schemas.openxmlformats.org/officeDocument/2006/relationships/tags" Target="../tags/tag91.xml"/><Relationship Id="rId7" Type="http://schemas.openxmlformats.org/officeDocument/2006/relationships/tags" Target="../tags/tag77.xml"/><Relationship Id="rId12" Type="http://schemas.openxmlformats.org/officeDocument/2006/relationships/tags" Target="../tags/tag82.xml"/><Relationship Id="rId17" Type="http://schemas.openxmlformats.org/officeDocument/2006/relationships/tags" Target="../tags/tag87.xml"/><Relationship Id="rId2" Type="http://schemas.openxmlformats.org/officeDocument/2006/relationships/tags" Target="../tags/tag72.xml"/><Relationship Id="rId16" Type="http://schemas.openxmlformats.org/officeDocument/2006/relationships/tags" Target="../tags/tag86.xml"/><Relationship Id="rId20" Type="http://schemas.openxmlformats.org/officeDocument/2006/relationships/tags" Target="../tags/tag90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tags" Target="../tags/tag81.xml"/><Relationship Id="rId24" Type="http://schemas.openxmlformats.org/officeDocument/2006/relationships/notesSlide" Target="../notesSlides/notesSlide6.xml"/><Relationship Id="rId5" Type="http://schemas.openxmlformats.org/officeDocument/2006/relationships/tags" Target="../tags/tag75.xml"/><Relationship Id="rId15" Type="http://schemas.openxmlformats.org/officeDocument/2006/relationships/tags" Target="../tags/tag85.xml"/><Relationship Id="rId23" Type="http://schemas.openxmlformats.org/officeDocument/2006/relationships/slideLayout" Target="../slideLayouts/slideLayout2.xml"/><Relationship Id="rId10" Type="http://schemas.openxmlformats.org/officeDocument/2006/relationships/tags" Target="../tags/tag80.xml"/><Relationship Id="rId19" Type="http://schemas.openxmlformats.org/officeDocument/2006/relationships/tags" Target="../tags/tag89.xml"/><Relationship Id="rId4" Type="http://schemas.openxmlformats.org/officeDocument/2006/relationships/tags" Target="../tags/tag74.xml"/><Relationship Id="rId9" Type="http://schemas.openxmlformats.org/officeDocument/2006/relationships/tags" Target="../tags/tag79.xml"/><Relationship Id="rId14" Type="http://schemas.openxmlformats.org/officeDocument/2006/relationships/tags" Target="../tags/tag84.xml"/><Relationship Id="rId22" Type="http://schemas.openxmlformats.org/officeDocument/2006/relationships/tags" Target="../tags/tag9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13" Type="http://schemas.openxmlformats.org/officeDocument/2006/relationships/tags" Target="../tags/tag105.xml"/><Relationship Id="rId18" Type="http://schemas.openxmlformats.org/officeDocument/2006/relationships/tags" Target="../tags/tag110.xml"/><Relationship Id="rId3" Type="http://schemas.openxmlformats.org/officeDocument/2006/relationships/tags" Target="../tags/tag95.xml"/><Relationship Id="rId21" Type="http://schemas.openxmlformats.org/officeDocument/2006/relationships/tags" Target="../tags/tag113.xml"/><Relationship Id="rId7" Type="http://schemas.openxmlformats.org/officeDocument/2006/relationships/tags" Target="../tags/tag99.xml"/><Relationship Id="rId12" Type="http://schemas.openxmlformats.org/officeDocument/2006/relationships/tags" Target="../tags/tag104.xml"/><Relationship Id="rId17" Type="http://schemas.openxmlformats.org/officeDocument/2006/relationships/tags" Target="../tags/tag109.xml"/><Relationship Id="rId2" Type="http://schemas.openxmlformats.org/officeDocument/2006/relationships/tags" Target="../tags/tag94.xml"/><Relationship Id="rId16" Type="http://schemas.openxmlformats.org/officeDocument/2006/relationships/tags" Target="../tags/tag108.xml"/><Relationship Id="rId20" Type="http://schemas.openxmlformats.org/officeDocument/2006/relationships/tags" Target="../tags/tag112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tags" Target="../tags/tag103.xml"/><Relationship Id="rId24" Type="http://schemas.openxmlformats.org/officeDocument/2006/relationships/notesSlide" Target="../notesSlides/notesSlide7.xml"/><Relationship Id="rId5" Type="http://schemas.openxmlformats.org/officeDocument/2006/relationships/tags" Target="../tags/tag97.xml"/><Relationship Id="rId15" Type="http://schemas.openxmlformats.org/officeDocument/2006/relationships/tags" Target="../tags/tag107.xml"/><Relationship Id="rId23" Type="http://schemas.openxmlformats.org/officeDocument/2006/relationships/slideLayout" Target="../slideLayouts/slideLayout2.xml"/><Relationship Id="rId10" Type="http://schemas.openxmlformats.org/officeDocument/2006/relationships/tags" Target="../tags/tag102.xml"/><Relationship Id="rId19" Type="http://schemas.openxmlformats.org/officeDocument/2006/relationships/tags" Target="../tags/tag111.xml"/><Relationship Id="rId4" Type="http://schemas.openxmlformats.org/officeDocument/2006/relationships/tags" Target="../tags/tag96.xml"/><Relationship Id="rId9" Type="http://schemas.openxmlformats.org/officeDocument/2006/relationships/tags" Target="../tags/tag101.xml"/><Relationship Id="rId14" Type="http://schemas.openxmlformats.org/officeDocument/2006/relationships/tags" Target="../tags/tag106.xml"/><Relationship Id="rId22" Type="http://schemas.openxmlformats.org/officeDocument/2006/relationships/tags" Target="../tags/tag1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17.xml"/><Relationship Id="rId7" Type="http://schemas.openxmlformats.org/officeDocument/2006/relationships/tags" Target="../tags/tag121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9" Type="http://schemas.openxmlformats.org/officeDocument/2006/relationships/notesSlide" Target="../notesSlides/notesSlide8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3" Type="http://schemas.openxmlformats.org/officeDocument/2006/relationships/tags" Target="../tags/tag124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tags" Target="../tags/tag130.xml"/><Relationship Id="rId7" Type="http://schemas.openxmlformats.org/officeDocument/2006/relationships/notesSlide" Target="../notesSlides/notesSlide10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2.xml"/><Relationship Id="rId4" Type="http://schemas.openxmlformats.org/officeDocument/2006/relationships/tags" Target="../tags/tag13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tags" Target="../tags/tag135.xml"/><Relationship Id="rId7" Type="http://schemas.openxmlformats.org/officeDocument/2006/relationships/notesSlide" Target="../notesSlides/notesSlide11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7.xml"/><Relationship Id="rId4" Type="http://schemas.openxmlformats.org/officeDocument/2006/relationships/tags" Target="../tags/tag13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Marcellus(heading)"/>
              </a:rPr>
              <a:t>Trees</a:t>
            </a:r>
            <a:endParaRPr lang="en-US" dirty="0">
              <a:solidFill>
                <a:srgbClr val="C00000"/>
              </a:solidFill>
              <a:latin typeface="Marcellus(heading)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Fira sans"/>
              </a:rPr>
              <a:t>swatimali@somaiya.edu</a:t>
            </a:r>
            <a:endParaRPr lang="en-US" dirty="0">
              <a:latin typeface="Fira sans"/>
            </a:endParaRPr>
          </a:p>
        </p:txBody>
      </p:sp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1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779176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-51606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73817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76200"/>
            <a:ext cx="420533" cy="55895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77034"/>
            <a:ext cx="2434302" cy="81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7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Insert 1,3,2</a:t>
            </a:r>
          </a:p>
          <a:p>
            <a:r>
              <a:rPr lang="en-US" dirty="0" smtClean="0"/>
              <a:t>Right-Left </a:t>
            </a:r>
            <a:r>
              <a:rPr lang="en-US" dirty="0" smtClean="0"/>
              <a:t>or </a:t>
            </a:r>
            <a:r>
              <a:rPr lang="en-US" dirty="0" smtClean="0"/>
              <a:t>R-L </a:t>
            </a:r>
            <a:r>
              <a:rPr lang="en-US" dirty="0" smtClean="0"/>
              <a:t>situation</a:t>
            </a:r>
          </a:p>
          <a:p>
            <a:r>
              <a:rPr lang="en-US" dirty="0" smtClean="0"/>
              <a:t>Solution: Two rotations</a:t>
            </a:r>
          </a:p>
          <a:p>
            <a:pPr lvl="1"/>
            <a:r>
              <a:rPr lang="en-US" dirty="0" smtClean="0"/>
              <a:t>Rotate </a:t>
            </a:r>
            <a:r>
              <a:rPr lang="en-US" dirty="0" smtClean="0"/>
              <a:t>right</a:t>
            </a:r>
            <a:r>
              <a:rPr lang="en-US" dirty="0" smtClean="0">
                <a:sym typeface="Wingdings" pitchFamily="2" charset="2"/>
              </a:rPr>
              <a:t> R-R</a:t>
            </a:r>
            <a:endParaRPr lang="en-US" dirty="0" smtClean="0">
              <a:sym typeface="Wingdings" pitchFamily="2" charset="2"/>
            </a:endParaRPr>
          </a:p>
          <a:p>
            <a:pPr lvl="1"/>
            <a:r>
              <a:rPr lang="en-US" dirty="0" smtClean="0">
                <a:sym typeface="Wingdings" pitchFamily="2" charset="2"/>
              </a:rPr>
              <a:t>Rotate </a:t>
            </a:r>
            <a:r>
              <a:rPr lang="en-US" dirty="0" smtClean="0">
                <a:sym typeface="Wingdings" pitchFamily="2" charset="2"/>
              </a:rPr>
              <a:t>left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62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513735"/>
            <a:ext cx="7772400" cy="5643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887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Insert 3,1, 2</a:t>
            </a:r>
          </a:p>
          <a:p>
            <a:r>
              <a:rPr lang="en-US" dirty="0" smtClean="0"/>
              <a:t>Left-Right or L-R situation</a:t>
            </a:r>
          </a:p>
          <a:p>
            <a:r>
              <a:rPr lang="en-US" dirty="0" smtClean="0"/>
              <a:t>Solution: Two rotations</a:t>
            </a:r>
          </a:p>
          <a:p>
            <a:pPr lvl="1"/>
            <a:r>
              <a:rPr lang="en-US" dirty="0" smtClean="0"/>
              <a:t>Rotate left</a:t>
            </a:r>
            <a:r>
              <a:rPr lang="en-US" dirty="0" smtClean="0">
                <a:sym typeface="Wingdings" pitchFamily="2" charset="2"/>
              </a:rPr>
              <a:t> L-L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Rotate right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56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"/>
            <a:ext cx="8537039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998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Rotation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L-L then single rotation --&gt; rotate right</a:t>
            </a:r>
          </a:p>
          <a:p>
            <a:r>
              <a:rPr lang="en-US" dirty="0"/>
              <a:t>R-R then single rotation--&gt; rotate left</a:t>
            </a:r>
          </a:p>
          <a:p>
            <a:r>
              <a:rPr lang="en-US" dirty="0"/>
              <a:t>L-R then double rotation --&gt; rotate left to get L-L then rotate right</a:t>
            </a:r>
          </a:p>
          <a:p>
            <a:r>
              <a:rPr lang="en-US" dirty="0"/>
              <a:t>R-L then double rotation --&gt; rotate right to get R-R then rotate left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55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Example- 12, 45, 65, 23, 89, 50, 4, 35,100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05000"/>
            <a:ext cx="3733800" cy="3761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44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584040"/>
            <a:ext cx="6648450" cy="219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457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10" y="2133600"/>
            <a:ext cx="9024471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655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20213"/>
            <a:ext cx="6841444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276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43000"/>
            <a:ext cx="8674016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2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A99EB-079C-4778-99BA-8E1413E474B7}" type="slidenum">
              <a:rPr lang="en-US"/>
              <a:pPr/>
              <a:t>11</a:t>
            </a:fld>
            <a:endParaRPr lang="en-US"/>
          </a:p>
        </p:txBody>
      </p:sp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0"/>
            <a:ext cx="8229600" cy="6556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arcellus"/>
              </a:rPr>
              <a:t>Tree Data structure</a:t>
            </a:r>
            <a:endParaRPr lang="en-US" dirty="0">
              <a:solidFill>
                <a:srgbClr val="C00000"/>
              </a:solidFill>
              <a:latin typeface="Marcellus"/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A </a:t>
            </a:r>
            <a:r>
              <a:rPr lang="en-US" dirty="0"/>
              <a:t>tree is an abstract model of a hierarchical structure that consists of nodes with a parent-child relationship. 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Tree </a:t>
            </a:r>
            <a:r>
              <a:rPr lang="en-US" dirty="0"/>
              <a:t>is a sequence of nodes </a:t>
            </a: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There </a:t>
            </a:r>
            <a:r>
              <a:rPr lang="en-US" dirty="0"/>
              <a:t>is a starting node known as a root node 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Every </a:t>
            </a:r>
            <a:r>
              <a:rPr lang="en-US" dirty="0"/>
              <a:t>node other than the root has a parent node. 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Nodes </a:t>
            </a:r>
            <a:r>
              <a:rPr lang="en-US" dirty="0"/>
              <a:t>may have any number of children </a:t>
            </a:r>
            <a:endParaRPr lang="en-US" dirty="0">
              <a:latin typeface="Fira sans"/>
            </a:endParaRPr>
          </a:p>
        </p:txBody>
      </p:sp>
      <p:pic>
        <p:nvPicPr>
          <p:cNvPr id="6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3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1809750"/>
            <a:ext cx="8553450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887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Create AVL tree:10</a:t>
            </a:r>
            <a:r>
              <a:rPr lang="en-US" dirty="0"/>
              <a:t>, 20, 30, 25, 40, 50, 35, 33, 37, 60,38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57400"/>
            <a:ext cx="7620000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285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04800"/>
            <a:ext cx="4114800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458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871663"/>
            <a:ext cx="8915400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552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762000"/>
            <a:ext cx="6324600" cy="5785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025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62000"/>
            <a:ext cx="5257800" cy="4970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276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Balance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2550"/>
            <a:ext cx="9144000" cy="415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626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3: 8,3,5,25,76, 45, 30,26,28,27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2286000"/>
            <a:ext cx="89916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13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60871"/>
            <a:ext cx="5167716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906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785938"/>
            <a:ext cx="8001000" cy="328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935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www.gatevidyalay.com/wp-content/uploads/2018/07/Tree-Terminology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45" y="840468"/>
            <a:ext cx="8385813" cy="571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A99EB-079C-4778-99BA-8E1413E474B7}" type="slidenum">
              <a:rPr lang="en-US"/>
              <a:pPr/>
              <a:t>12</a:t>
            </a:fld>
            <a:endParaRPr lang="en-US"/>
          </a:p>
        </p:txBody>
      </p:sp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0"/>
            <a:ext cx="8229600" cy="655638"/>
          </a:xfrm>
        </p:spPr>
        <p:txBody>
          <a:bodyPr>
            <a:normAutofit fontScale="90000"/>
          </a:bodyPr>
          <a:lstStyle/>
          <a:p>
            <a:endParaRPr lang="en-US" dirty="0">
              <a:solidFill>
                <a:srgbClr val="C00000"/>
              </a:solidFill>
              <a:latin typeface="Marcellus"/>
            </a:endParaRPr>
          </a:p>
        </p:txBody>
      </p:sp>
      <p:pic>
        <p:nvPicPr>
          <p:cNvPr id="6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35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90600"/>
            <a:ext cx="9144000" cy="5181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639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624"/>
            <a:ext cx="9144000" cy="414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100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4013"/>
            <a:ext cx="9144000" cy="439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238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#1: 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694372" y="1484949"/>
            <a:ext cx="3454718" cy="4800600"/>
            <a:chOff x="560069" y="1462089"/>
            <a:chExt cx="4606291" cy="4800600"/>
          </a:xfrm>
        </p:grpSpPr>
        <p:sp>
          <p:nvSpPr>
            <p:cNvPr id="20" name="Rectangle 19"/>
            <p:cNvSpPr/>
            <p:nvPr/>
          </p:nvSpPr>
          <p:spPr>
            <a:xfrm>
              <a:off x="560069" y="1462089"/>
              <a:ext cx="4606291" cy="480060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iangle 16"/>
            <p:cNvSpPr/>
            <p:nvPr/>
          </p:nvSpPr>
          <p:spPr>
            <a:xfrm>
              <a:off x="744001" y="3856485"/>
              <a:ext cx="2024784" cy="2237824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Triangle 5"/>
            <p:cNvSpPr/>
            <p:nvPr/>
          </p:nvSpPr>
          <p:spPr>
            <a:xfrm>
              <a:off x="3457797" y="2938982"/>
              <a:ext cx="1299959" cy="1429492"/>
            </a:xfrm>
            <a:prstGeom prst="triangle">
              <a:avLst/>
            </a:prstGeom>
            <a:solidFill>
              <a:srgbClr val="F2F2F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ysClr val="windowText" lastClr="000000"/>
                  </a:solidFill>
                </a:rPr>
                <a:t>E</a:t>
              </a:r>
              <a:endParaRPr 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Triangle 6"/>
            <p:cNvSpPr/>
            <p:nvPr/>
          </p:nvSpPr>
          <p:spPr>
            <a:xfrm>
              <a:off x="2497470" y="3844000"/>
              <a:ext cx="1220666" cy="1381131"/>
            </a:xfrm>
            <a:prstGeom prst="triangle">
              <a:avLst/>
            </a:prstGeom>
            <a:solidFill>
              <a:srgbClr val="D2F3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ysClr val="windowText" lastClr="000000"/>
                  </a:solidFill>
                </a:rPr>
                <a:t>C</a:t>
              </a:r>
              <a:endParaRPr 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Triangle 7"/>
            <p:cNvSpPr/>
            <p:nvPr/>
          </p:nvSpPr>
          <p:spPr>
            <a:xfrm>
              <a:off x="1131569" y="3844000"/>
              <a:ext cx="1249648" cy="1381131"/>
            </a:xfrm>
            <a:prstGeom prst="triangle">
              <a:avLst/>
            </a:prstGeom>
            <a:solidFill>
              <a:srgbClr val="F2F2F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ysClr val="windowText" lastClr="000000"/>
                  </a:solidFill>
                </a:rPr>
                <a:t>A</a:t>
              </a:r>
              <a:endParaRPr lang="en-US" sz="16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AutoShape 1036"/>
            <p:cNvCxnSpPr>
              <a:cxnSpLocks noChangeShapeType="1"/>
            </p:cNvCxnSpPr>
            <p:nvPr>
              <p:custDataLst>
                <p:tags r:id="rId1"/>
              </p:custDataLst>
            </p:nvPr>
          </p:nvCxnSpPr>
          <p:spPr bwMode="auto">
            <a:xfrm flipH="1">
              <a:off x="1756393" y="3274277"/>
              <a:ext cx="601162" cy="56972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</p:cxnSp>
        <p:cxnSp>
          <p:nvCxnSpPr>
            <p:cNvPr id="10" name="AutoShape 1037"/>
            <p:cNvCxnSpPr>
              <a:cxnSpLocks noChangeShapeType="1"/>
            </p:cNvCxnSpPr>
            <p:nvPr>
              <p:custDataLst>
                <p:tags r:id="rId2"/>
              </p:custDataLst>
            </p:nvPr>
          </p:nvCxnSpPr>
          <p:spPr bwMode="auto">
            <a:xfrm>
              <a:off x="2641856" y="3302368"/>
              <a:ext cx="482975" cy="57801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</p:cxnSp>
        <p:cxnSp>
          <p:nvCxnSpPr>
            <p:cNvPr id="11" name="AutoShape 1033"/>
            <p:cNvCxnSpPr>
              <a:cxnSpLocks noChangeShapeType="1"/>
            </p:cNvCxnSpPr>
            <p:nvPr>
              <p:custDataLst>
                <p:tags r:id="rId3"/>
              </p:custDataLst>
            </p:nvPr>
          </p:nvCxnSpPr>
          <p:spPr bwMode="auto">
            <a:xfrm>
              <a:off x="3291313" y="1587819"/>
              <a:ext cx="1" cy="318694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</p:cxnSp>
        <p:sp>
          <p:nvSpPr>
            <p:cNvPr id="12" name="Rounded Rectangle 11"/>
            <p:cNvSpPr/>
            <p:nvPr/>
          </p:nvSpPr>
          <p:spPr>
            <a:xfrm>
              <a:off x="2264138" y="2901316"/>
              <a:ext cx="466660" cy="459988"/>
            </a:xfrm>
            <a:prstGeom prst="roundRect">
              <a:avLst/>
            </a:prstGeom>
            <a:solidFill>
              <a:srgbClr val="F5FFB4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AutoShape 1034"/>
            <p:cNvCxnSpPr>
              <a:cxnSpLocks noChangeShapeType="1"/>
            </p:cNvCxnSpPr>
            <p:nvPr>
              <p:custDataLst>
                <p:tags r:id="rId4"/>
              </p:custDataLst>
            </p:nvPr>
          </p:nvCxnSpPr>
          <p:spPr bwMode="auto">
            <a:xfrm>
              <a:off x="3457797" y="2307208"/>
              <a:ext cx="649979" cy="631774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</p:cxnSp>
        <p:cxnSp>
          <p:nvCxnSpPr>
            <p:cNvPr id="14" name="AutoShape 1033"/>
            <p:cNvCxnSpPr>
              <a:cxnSpLocks noChangeShapeType="1"/>
            </p:cNvCxnSpPr>
            <p:nvPr>
              <p:custDataLst>
                <p:tags r:id="rId5"/>
              </p:custDataLst>
            </p:nvPr>
          </p:nvCxnSpPr>
          <p:spPr bwMode="auto">
            <a:xfrm flipH="1">
              <a:off x="2501090" y="2322653"/>
              <a:ext cx="623740" cy="59713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</p:cxnSp>
        <p:sp>
          <p:nvSpPr>
            <p:cNvPr id="15" name="Rounded Rectangle 14"/>
            <p:cNvSpPr/>
            <p:nvPr/>
          </p:nvSpPr>
          <p:spPr>
            <a:xfrm>
              <a:off x="3057984" y="1918354"/>
              <a:ext cx="466660" cy="459988"/>
            </a:xfrm>
            <a:prstGeom prst="roundRect">
              <a:avLst/>
            </a:prstGeom>
            <a:solidFill>
              <a:srgbClr val="C6FFBF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d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289733" y="5564860"/>
              <a:ext cx="466660" cy="459988"/>
            </a:xfrm>
            <a:prstGeom prst="roundRect">
              <a:avLst/>
            </a:prstGeom>
            <a:solidFill>
              <a:srgbClr val="F2F2F2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a</a:t>
              </a:r>
              <a:r>
                <a:rPr lang="en-US" sz="2000" smtClean="0">
                  <a:solidFill>
                    <a:schemeClr val="tx1"/>
                  </a:solidFill>
                </a:rPr>
                <a:t>’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AutoShape 1036"/>
            <p:cNvCxnSpPr>
              <a:cxnSpLocks noChangeShapeType="1"/>
            </p:cNvCxnSpPr>
            <p:nvPr>
              <p:custDataLst>
                <p:tags r:id="rId6"/>
              </p:custDataLst>
            </p:nvPr>
          </p:nvCxnSpPr>
          <p:spPr bwMode="auto">
            <a:xfrm flipH="1">
              <a:off x="1527181" y="5237616"/>
              <a:ext cx="106654" cy="327244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</p:cxnSp>
      </p:grp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628650" y="6055518"/>
            <a:ext cx="7886700" cy="701993"/>
          </a:xfrm>
        </p:spPr>
        <p:txBody>
          <a:bodyPr anchor="b">
            <a:normAutofit/>
          </a:bodyPr>
          <a:lstStyle/>
          <a:p>
            <a:pPr marL="0" indent="0" algn="ctr">
              <a:buNone/>
            </a:pPr>
            <a:r>
              <a:rPr lang="en-US" sz="20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(Figures by Melissa O’Neill, reprinted </a:t>
            </a:r>
            <a:r>
              <a:rPr lang="en-US" sz="2000" i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with her </a:t>
            </a:r>
            <a:r>
              <a:rPr lang="en-US" sz="20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permission to Lilian)</a:t>
            </a: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09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#2 for left-left case: </a:t>
            </a:r>
            <a:r>
              <a:rPr lang="en-US" dirty="0"/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insert(16)</a:t>
            </a:r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54" name="Group 53"/>
          <p:cNvGrpSpPr/>
          <p:nvPr/>
        </p:nvGrpSpPr>
        <p:grpSpPr>
          <a:xfrm>
            <a:off x="717232" y="2080260"/>
            <a:ext cx="3277553" cy="3806190"/>
            <a:chOff x="152400" y="1371600"/>
            <a:chExt cx="5105400" cy="2686050"/>
          </a:xfrm>
        </p:grpSpPr>
        <p:sp>
          <p:nvSpPr>
            <p:cNvPr id="30" name="Oval 4"/>
            <p:cNvSpPr>
              <a:spLocks noChangeAspect="1"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854200" y="25527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10</a:t>
              </a:r>
            </a:p>
          </p:txBody>
        </p:sp>
        <p:sp>
          <p:nvSpPr>
            <p:cNvPr id="31" name="Oval 5"/>
            <p:cNvSpPr>
              <a:spLocks noChangeAspect="1"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762000" y="25527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32" name="Oval 6"/>
            <p:cNvSpPr>
              <a:spLocks noChangeAspect="1"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4165600" y="18859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22</a:t>
              </a:r>
            </a:p>
          </p:txBody>
        </p:sp>
        <p:sp>
          <p:nvSpPr>
            <p:cNvPr id="33" name="Oval 7"/>
            <p:cNvSpPr>
              <a:spLocks noChangeAspect="1"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473200" y="18859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 smtClean="0"/>
                <a:t>8</a:t>
              </a:r>
              <a:endParaRPr lang="en-US" dirty="0"/>
            </a:p>
          </p:txBody>
        </p:sp>
        <p:sp>
          <p:nvSpPr>
            <p:cNvPr id="34" name="Oval 8"/>
            <p:cNvSpPr>
              <a:spLocks noChangeAspect="1"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2794000" y="13716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/>
                <a:t>15</a:t>
              </a:r>
            </a:p>
          </p:txBody>
        </p:sp>
        <p:cxnSp>
          <p:nvCxnSpPr>
            <p:cNvPr id="35" name="AutoShape 9"/>
            <p:cNvCxnSpPr>
              <a:cxnSpLocks noChangeShapeType="1"/>
              <a:stCxn id="38" idx="3"/>
              <a:endCxn id="37" idx="0"/>
            </p:cNvCxnSpPr>
            <p:nvPr>
              <p:custDataLst>
                <p:tags r:id="rId6"/>
              </p:custDataLst>
            </p:nvPr>
          </p:nvCxnSpPr>
          <p:spPr bwMode="auto">
            <a:xfrm flipH="1">
              <a:off x="1727200" y="1635125"/>
              <a:ext cx="1141413" cy="2317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6" name="AutoShape 10"/>
            <p:cNvCxnSpPr>
              <a:cxnSpLocks noChangeShapeType="1"/>
              <a:stCxn id="38" idx="5"/>
              <a:endCxn id="36" idx="0"/>
            </p:cNvCxnSpPr>
            <p:nvPr>
              <p:custDataLst>
                <p:tags r:id="rId7"/>
              </p:custDataLst>
            </p:nvPr>
          </p:nvCxnSpPr>
          <p:spPr bwMode="auto">
            <a:xfrm rot="16200000" flipH="1">
              <a:off x="3688379" y="1154728"/>
              <a:ext cx="270447" cy="119199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7" name="AutoShape 12"/>
            <p:cNvCxnSpPr>
              <a:cxnSpLocks noChangeShapeType="1"/>
              <a:stCxn id="37" idx="3"/>
              <a:endCxn id="35" idx="0"/>
            </p:cNvCxnSpPr>
            <p:nvPr>
              <p:custDataLst>
                <p:tags r:id="rId8"/>
              </p:custDataLst>
            </p:nvPr>
          </p:nvCxnSpPr>
          <p:spPr bwMode="auto">
            <a:xfrm flipH="1">
              <a:off x="1016000" y="2149475"/>
              <a:ext cx="531813" cy="384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8" name="AutoShape 13"/>
            <p:cNvCxnSpPr>
              <a:cxnSpLocks noChangeShapeType="1"/>
              <a:stCxn id="37" idx="5"/>
              <a:endCxn id="34" idx="0"/>
            </p:cNvCxnSpPr>
            <p:nvPr>
              <p:custDataLst>
                <p:tags r:id="rId9"/>
              </p:custDataLst>
            </p:nvPr>
          </p:nvCxnSpPr>
          <p:spPr bwMode="auto">
            <a:xfrm rot="16200000" flipH="1">
              <a:off x="1796079" y="2240578"/>
              <a:ext cx="422847" cy="20139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39" name="Oval 14"/>
            <p:cNvSpPr>
              <a:spLocks noChangeAspect="1"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52400" y="32194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 smtClean="0"/>
                <a:t>3</a:t>
              </a:r>
              <a:endParaRPr lang="en-US" dirty="0"/>
            </a:p>
          </p:txBody>
        </p:sp>
        <p:cxnSp>
          <p:nvCxnSpPr>
            <p:cNvPr id="40" name="AutoShape 15"/>
            <p:cNvCxnSpPr>
              <a:cxnSpLocks noChangeShapeType="1"/>
              <a:stCxn id="35" idx="3"/>
              <a:endCxn id="43" idx="0"/>
            </p:cNvCxnSpPr>
            <p:nvPr>
              <p:custDataLst>
                <p:tags r:id="rId11"/>
              </p:custDataLst>
            </p:nvPr>
          </p:nvCxnSpPr>
          <p:spPr bwMode="auto">
            <a:xfrm flipH="1">
              <a:off x="406400" y="2816225"/>
              <a:ext cx="430213" cy="384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41" name="Oval 16"/>
            <p:cNvSpPr>
              <a:spLocks noChangeAspect="1"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270000" y="32004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 smtClean="0"/>
                <a:t>6</a:t>
              </a:r>
              <a:endParaRPr lang="en-US" dirty="0"/>
            </a:p>
          </p:txBody>
        </p:sp>
        <p:cxnSp>
          <p:nvCxnSpPr>
            <p:cNvPr id="42" name="AutoShape 17"/>
            <p:cNvCxnSpPr>
              <a:cxnSpLocks noChangeShapeType="1"/>
              <a:stCxn id="35" idx="5"/>
              <a:endCxn id="45" idx="0"/>
            </p:cNvCxnSpPr>
            <p:nvPr>
              <p:custDataLst>
                <p:tags r:id="rId13"/>
              </p:custDataLst>
            </p:nvPr>
          </p:nvCxnSpPr>
          <p:spPr bwMode="auto">
            <a:xfrm>
              <a:off x="1195388" y="2816225"/>
              <a:ext cx="328612" cy="3651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43" name="Oval 18"/>
            <p:cNvSpPr>
              <a:spLocks noChangeAspect="1"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3479800" y="2551113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19</a:t>
              </a:r>
            </a:p>
          </p:txBody>
        </p:sp>
        <p:cxnSp>
          <p:nvCxnSpPr>
            <p:cNvPr id="44" name="AutoShape 19"/>
            <p:cNvCxnSpPr>
              <a:cxnSpLocks noChangeShapeType="1"/>
              <a:stCxn id="36" idx="3"/>
              <a:endCxn id="47" idx="0"/>
            </p:cNvCxnSpPr>
            <p:nvPr>
              <p:custDataLst>
                <p:tags r:id="rId15"/>
              </p:custDataLst>
            </p:nvPr>
          </p:nvCxnSpPr>
          <p:spPr bwMode="auto">
            <a:xfrm rot="5400000">
              <a:off x="3776268" y="2087386"/>
              <a:ext cx="421260" cy="50619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45" name="AutoShape 22"/>
            <p:cNvCxnSpPr>
              <a:cxnSpLocks noChangeShapeType="1"/>
              <a:stCxn id="47" idx="3"/>
              <a:endCxn id="51" idx="0"/>
            </p:cNvCxnSpPr>
            <p:nvPr>
              <p:custDataLst>
                <p:tags r:id="rId16"/>
              </p:custDataLst>
            </p:nvPr>
          </p:nvCxnSpPr>
          <p:spPr bwMode="auto">
            <a:xfrm rot="5400000">
              <a:off x="3193656" y="2877961"/>
              <a:ext cx="443484" cy="27759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46" name="AutoShape 23"/>
            <p:cNvCxnSpPr>
              <a:cxnSpLocks noChangeShapeType="1"/>
              <a:endCxn id="52" idx="0"/>
            </p:cNvCxnSpPr>
            <p:nvPr>
              <p:custDataLst>
                <p:tags r:id="rId17"/>
              </p:custDataLst>
            </p:nvPr>
          </p:nvCxnSpPr>
          <p:spPr bwMode="auto">
            <a:xfrm rot="16200000" flipH="1">
              <a:off x="3822700" y="28956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47" name="Oval 24"/>
            <p:cNvSpPr>
              <a:spLocks noChangeAspect="1"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3022600" y="32385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17</a:t>
              </a:r>
            </a:p>
          </p:txBody>
        </p:sp>
        <p:sp>
          <p:nvSpPr>
            <p:cNvPr id="48" name="Oval 25"/>
            <p:cNvSpPr>
              <a:spLocks noChangeAspect="1"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3911600" y="32385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20</a:t>
              </a:r>
            </a:p>
          </p:txBody>
        </p:sp>
        <p:sp>
          <p:nvSpPr>
            <p:cNvPr id="49" name="Oval 26"/>
            <p:cNvSpPr>
              <a:spLocks noChangeAspect="1"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4749800" y="25146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24</a:t>
              </a:r>
            </a:p>
          </p:txBody>
        </p:sp>
        <p:cxnSp>
          <p:nvCxnSpPr>
            <p:cNvPr id="50" name="AutoShape 27"/>
            <p:cNvCxnSpPr>
              <a:cxnSpLocks noChangeShapeType="1"/>
            </p:cNvCxnSpPr>
            <p:nvPr>
              <p:custDataLst>
                <p:tags r:id="rId21"/>
              </p:custDataLst>
            </p:nvPr>
          </p:nvCxnSpPr>
          <p:spPr bwMode="auto">
            <a:xfrm>
              <a:off x="4521200" y="2133600"/>
              <a:ext cx="531813" cy="384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51" name="AutoShape 30"/>
            <p:cNvCxnSpPr>
              <a:cxnSpLocks noChangeShapeType="1"/>
            </p:cNvCxnSpPr>
            <p:nvPr>
              <p:custDataLst>
                <p:tags r:id="rId22"/>
              </p:custDataLst>
            </p:nvPr>
          </p:nvCxnSpPr>
          <p:spPr bwMode="auto">
            <a:xfrm flipH="1">
              <a:off x="2921000" y="3505200"/>
              <a:ext cx="304800" cy="247650"/>
            </a:xfrm>
            <a:prstGeom prst="straightConnector1">
              <a:avLst/>
            </a:prstGeom>
            <a:noFill/>
            <a:ln w="9525">
              <a:solidFill>
                <a:srgbClr val="C00000"/>
              </a:solidFill>
              <a:prstDash val="sysDot"/>
              <a:round/>
              <a:headEnd/>
              <a:tailEnd type="triangle" w="med" len="med"/>
            </a:ln>
            <a:effectLst/>
          </p:spPr>
        </p:cxnSp>
        <p:sp>
          <p:nvSpPr>
            <p:cNvPr id="52" name="Oval 31"/>
            <p:cNvSpPr>
              <a:spLocks noChangeAspect="1"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667000" y="3771900"/>
              <a:ext cx="508000" cy="28575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prstDash val="sysDot"/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/>
                <a:t>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331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#2: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31620"/>
            <a:ext cx="3098495" cy="457866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6055518"/>
            <a:ext cx="7886700" cy="7019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i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(Figures by Melissa O’Neill, reprinted with her permission to Lilian)</a:t>
            </a: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82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for right-right case: </a:t>
            </a:r>
            <a:r>
              <a:rPr lang="en-US" dirty="0"/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insert(26)</a:t>
            </a:r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59670" y="2268337"/>
            <a:ext cx="3630348" cy="3738562"/>
            <a:chOff x="838200" y="1690688"/>
            <a:chExt cx="5164002" cy="4021162"/>
          </a:xfrm>
        </p:grpSpPr>
        <p:sp>
          <p:nvSpPr>
            <p:cNvPr id="28" name="Oval 4"/>
            <p:cNvSpPr>
              <a:spLocks noChangeAspect="1"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2303230" y="3458859"/>
              <a:ext cx="437322" cy="42778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10</a:t>
              </a:r>
            </a:p>
          </p:txBody>
        </p:sp>
        <p:sp>
          <p:nvSpPr>
            <p:cNvPr id="29" name="Oval 5"/>
            <p:cNvSpPr>
              <a:spLocks noChangeAspect="1"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1362987" y="3458859"/>
              <a:ext cx="437322" cy="42778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53" name="Oval 6"/>
            <p:cNvSpPr>
              <a:spLocks noChangeAspect="1"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4293047" y="2460698"/>
              <a:ext cx="437322" cy="42778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22</a:t>
              </a:r>
            </a:p>
          </p:txBody>
        </p:sp>
        <p:sp>
          <p:nvSpPr>
            <p:cNvPr id="55" name="Oval 7"/>
            <p:cNvSpPr>
              <a:spLocks noChangeAspect="1"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1975238" y="2460698"/>
              <a:ext cx="437322" cy="42778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 smtClean="0"/>
                <a:t>8</a:t>
              </a:r>
              <a:endParaRPr lang="en-US" dirty="0"/>
            </a:p>
          </p:txBody>
        </p:sp>
        <p:sp>
          <p:nvSpPr>
            <p:cNvPr id="56" name="Oval 8"/>
            <p:cNvSpPr>
              <a:spLocks noChangeAspect="1"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3112277" y="1690688"/>
              <a:ext cx="437322" cy="42778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/>
                <a:t>15</a:t>
              </a:r>
            </a:p>
          </p:txBody>
        </p:sp>
        <p:cxnSp>
          <p:nvCxnSpPr>
            <p:cNvPr id="57" name="AutoShape 9"/>
            <p:cNvCxnSpPr>
              <a:cxnSpLocks noChangeShapeType="1"/>
              <a:stCxn id="59" idx="3"/>
              <a:endCxn id="58" idx="0"/>
            </p:cNvCxnSpPr>
            <p:nvPr>
              <p:custDataLst>
                <p:tags r:id="rId29"/>
              </p:custDataLst>
            </p:nvPr>
          </p:nvCxnSpPr>
          <p:spPr bwMode="auto">
            <a:xfrm flipH="1">
              <a:off x="2193899" y="2085199"/>
              <a:ext cx="982609" cy="3469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58" name="AutoShape 10"/>
            <p:cNvCxnSpPr>
              <a:cxnSpLocks noChangeShapeType="1"/>
              <a:stCxn id="59" idx="5"/>
              <a:endCxn id="57" idx="0"/>
            </p:cNvCxnSpPr>
            <p:nvPr>
              <p:custDataLst>
                <p:tags r:id="rId30"/>
              </p:custDataLst>
            </p:nvPr>
          </p:nvCxnSpPr>
          <p:spPr bwMode="auto">
            <a:xfrm rot="16200000" flipH="1">
              <a:off x="3796194" y="1745182"/>
              <a:ext cx="404874" cy="102615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59" name="AutoShape 12"/>
            <p:cNvCxnSpPr>
              <a:cxnSpLocks noChangeShapeType="1"/>
              <a:stCxn id="58" idx="3"/>
              <a:endCxn id="56" idx="0"/>
            </p:cNvCxnSpPr>
            <p:nvPr>
              <p:custDataLst>
                <p:tags r:id="rId31"/>
              </p:custDataLst>
            </p:nvPr>
          </p:nvCxnSpPr>
          <p:spPr bwMode="auto">
            <a:xfrm flipH="1">
              <a:off x="1581648" y="2855209"/>
              <a:ext cx="457822" cy="57513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60" name="AutoShape 13"/>
            <p:cNvCxnSpPr>
              <a:cxnSpLocks noChangeShapeType="1"/>
              <a:stCxn id="58" idx="5"/>
              <a:endCxn id="55" idx="0"/>
            </p:cNvCxnSpPr>
            <p:nvPr>
              <p:custDataLst>
                <p:tags r:id="rId32"/>
              </p:custDataLst>
            </p:nvPr>
          </p:nvCxnSpPr>
          <p:spPr bwMode="auto">
            <a:xfrm rot="16200000" flipH="1">
              <a:off x="2118691" y="3055657"/>
              <a:ext cx="633025" cy="1733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61" name="AutoShape 15"/>
            <p:cNvCxnSpPr>
              <a:cxnSpLocks noChangeShapeType="1"/>
              <a:stCxn id="56" idx="3"/>
            </p:cNvCxnSpPr>
            <p:nvPr>
              <p:custDataLst>
                <p:tags r:id="rId33"/>
              </p:custDataLst>
            </p:nvPr>
          </p:nvCxnSpPr>
          <p:spPr bwMode="auto">
            <a:xfrm flipH="1">
              <a:off x="1056861" y="3853370"/>
              <a:ext cx="370358" cy="57513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62" name="Oval 16"/>
            <p:cNvSpPr>
              <a:spLocks noChangeAspect="1"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1800309" y="4428500"/>
              <a:ext cx="437322" cy="42778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 smtClean="0"/>
                <a:t>6</a:t>
              </a:r>
              <a:endParaRPr lang="en-US" dirty="0"/>
            </a:p>
          </p:txBody>
        </p:sp>
        <p:cxnSp>
          <p:nvCxnSpPr>
            <p:cNvPr id="63" name="AutoShape 17"/>
            <p:cNvCxnSpPr>
              <a:cxnSpLocks noChangeShapeType="1"/>
              <a:stCxn id="56" idx="5"/>
              <a:endCxn id="65" idx="0"/>
            </p:cNvCxnSpPr>
            <p:nvPr>
              <p:custDataLst>
                <p:tags r:id="rId35"/>
              </p:custDataLst>
            </p:nvPr>
          </p:nvCxnSpPr>
          <p:spPr bwMode="auto">
            <a:xfrm>
              <a:off x="1736078" y="3853370"/>
              <a:ext cx="282893" cy="5466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64" name="Oval 18"/>
            <p:cNvSpPr>
              <a:spLocks noChangeAspect="1"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3702662" y="3472935"/>
              <a:ext cx="437322" cy="42778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19</a:t>
              </a:r>
            </a:p>
          </p:txBody>
        </p:sp>
        <p:cxnSp>
          <p:nvCxnSpPr>
            <p:cNvPr id="65" name="AutoShape 19"/>
            <p:cNvCxnSpPr>
              <a:cxnSpLocks noChangeShapeType="1"/>
              <a:stCxn id="57" idx="3"/>
              <a:endCxn id="67" idx="0"/>
            </p:cNvCxnSpPr>
            <p:nvPr>
              <p:custDataLst>
                <p:tags r:id="rId37"/>
              </p:custDataLst>
            </p:nvPr>
          </p:nvCxnSpPr>
          <p:spPr bwMode="auto">
            <a:xfrm flipH="1">
              <a:off x="3921323" y="2825834"/>
              <a:ext cx="435769" cy="64710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66" name="Oval 24"/>
            <p:cNvSpPr>
              <a:spLocks noChangeAspect="1"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4511708" y="4485538"/>
              <a:ext cx="437322" cy="42778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 smtClean="0"/>
                <a:t>23</a:t>
              </a:r>
              <a:endParaRPr lang="en-US" dirty="0"/>
            </a:p>
          </p:txBody>
        </p:sp>
        <p:sp>
          <p:nvSpPr>
            <p:cNvPr id="67" name="Oval 25"/>
            <p:cNvSpPr>
              <a:spLocks noChangeAspect="1"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5335415" y="4485538"/>
              <a:ext cx="437322" cy="42778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 smtClean="0"/>
                <a:t>25</a:t>
              </a:r>
              <a:endParaRPr lang="en-US" dirty="0"/>
            </a:p>
          </p:txBody>
        </p:sp>
        <p:cxnSp>
          <p:nvCxnSpPr>
            <p:cNvPr id="68" name="AutoShape 27"/>
            <p:cNvCxnSpPr>
              <a:cxnSpLocks noChangeShapeType="1"/>
            </p:cNvCxnSpPr>
            <p:nvPr>
              <p:custDataLst>
                <p:tags r:id="rId40"/>
              </p:custDataLst>
            </p:nvPr>
          </p:nvCxnSpPr>
          <p:spPr bwMode="auto">
            <a:xfrm>
              <a:off x="4599173" y="2831443"/>
              <a:ext cx="457822" cy="57513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69" name="AutoShape 30"/>
            <p:cNvCxnSpPr>
              <a:cxnSpLocks noChangeShapeType="1"/>
              <a:stCxn id="72" idx="4"/>
            </p:cNvCxnSpPr>
            <p:nvPr>
              <p:custDataLst>
                <p:tags r:id="rId41"/>
              </p:custDataLst>
            </p:nvPr>
          </p:nvCxnSpPr>
          <p:spPr bwMode="auto">
            <a:xfrm>
              <a:off x="5554077" y="4913321"/>
              <a:ext cx="229464" cy="370745"/>
            </a:xfrm>
            <a:prstGeom prst="straightConnector1">
              <a:avLst/>
            </a:prstGeom>
            <a:noFill/>
            <a:ln w="9525">
              <a:solidFill>
                <a:srgbClr val="C00000"/>
              </a:solidFill>
              <a:prstDash val="sysDot"/>
              <a:round/>
              <a:headEnd/>
              <a:tailEnd type="triangle" w="med" len="med"/>
            </a:ln>
            <a:effectLst/>
          </p:spPr>
        </p:cxnSp>
        <p:sp>
          <p:nvSpPr>
            <p:cNvPr id="70" name="Oval 31"/>
            <p:cNvSpPr>
              <a:spLocks noChangeAspect="1"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5564880" y="5284067"/>
              <a:ext cx="437322" cy="42778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prstDash val="sysDot"/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2</a:t>
              </a:r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71" name="Oval 14"/>
            <p:cNvSpPr>
              <a:spLocks noChangeAspect="1"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838200" y="4429382"/>
              <a:ext cx="437322" cy="42778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 smtClean="0"/>
                <a:t> 3</a:t>
              </a:r>
              <a:endParaRPr lang="en-US" dirty="0"/>
            </a:p>
          </p:txBody>
        </p:sp>
        <p:sp>
          <p:nvSpPr>
            <p:cNvPr id="72" name="Oval 26"/>
            <p:cNvSpPr>
              <a:spLocks noChangeAspect="1" noChangeArrowheads="1"/>
            </p:cNvSpPr>
            <p:nvPr>
              <p:custDataLst>
                <p:tags r:id="rId44"/>
              </p:custDataLst>
            </p:nvPr>
          </p:nvSpPr>
          <p:spPr bwMode="auto">
            <a:xfrm>
              <a:off x="4838334" y="3410288"/>
              <a:ext cx="437322" cy="42778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24</a:t>
              </a:r>
            </a:p>
          </p:txBody>
        </p:sp>
        <p:cxnSp>
          <p:nvCxnSpPr>
            <p:cNvPr id="73" name="AutoShape 27"/>
            <p:cNvCxnSpPr>
              <a:cxnSpLocks noChangeShapeType="1"/>
            </p:cNvCxnSpPr>
            <p:nvPr>
              <p:custDataLst>
                <p:tags r:id="rId45"/>
              </p:custDataLst>
            </p:nvPr>
          </p:nvCxnSpPr>
          <p:spPr bwMode="auto">
            <a:xfrm>
              <a:off x="5211612" y="3775424"/>
              <a:ext cx="391228" cy="71473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74" name="AutoShape 27"/>
            <p:cNvCxnSpPr>
              <a:cxnSpLocks noChangeShapeType="1"/>
            </p:cNvCxnSpPr>
            <p:nvPr>
              <p:custDataLst>
                <p:tags r:id="rId46"/>
              </p:custDataLst>
            </p:nvPr>
          </p:nvCxnSpPr>
          <p:spPr bwMode="auto">
            <a:xfrm flipH="1">
              <a:off x="4722793" y="3838071"/>
              <a:ext cx="334202" cy="6520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  <p:grpSp>
        <p:nvGrpSpPr>
          <p:cNvPr id="4" name="Group 3"/>
          <p:cNvGrpSpPr/>
          <p:nvPr/>
        </p:nvGrpSpPr>
        <p:grpSpPr>
          <a:xfrm>
            <a:off x="5272622" y="2127334"/>
            <a:ext cx="3542643" cy="3239237"/>
            <a:chOff x="1477706" y="2711550"/>
            <a:chExt cx="5803393" cy="2295525"/>
          </a:xfrm>
        </p:grpSpPr>
        <p:sp>
          <p:nvSpPr>
            <p:cNvPr id="76" name="Oval 4"/>
            <p:cNvSpPr>
              <a:spLocks noChangeAspect="1"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3179506" y="38926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10</a:t>
              </a:r>
            </a:p>
          </p:txBody>
        </p:sp>
        <p:sp>
          <p:nvSpPr>
            <p:cNvPr id="77" name="Oval 5"/>
            <p:cNvSpPr>
              <a:spLocks noChangeAspect="1"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2087306" y="38926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78" name="Oval 6"/>
            <p:cNvSpPr>
              <a:spLocks noChangeAspect="1"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4964710" y="3889385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22</a:t>
              </a:r>
            </a:p>
          </p:txBody>
        </p:sp>
        <p:sp>
          <p:nvSpPr>
            <p:cNvPr id="79" name="Oval 7"/>
            <p:cNvSpPr>
              <a:spLocks noChangeAspect="1"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798506" y="32259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 smtClean="0"/>
                <a:t>8</a:t>
              </a:r>
              <a:endParaRPr lang="en-US" dirty="0"/>
            </a:p>
          </p:txBody>
        </p:sp>
        <p:sp>
          <p:nvSpPr>
            <p:cNvPr id="80" name="Oval 8"/>
            <p:cNvSpPr>
              <a:spLocks noChangeAspect="1"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119306" y="27115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/>
                <a:t>15</a:t>
              </a:r>
            </a:p>
          </p:txBody>
        </p:sp>
        <p:cxnSp>
          <p:nvCxnSpPr>
            <p:cNvPr id="81" name="AutoShape 9"/>
            <p:cNvCxnSpPr>
              <a:cxnSpLocks noChangeShapeType="1"/>
              <a:stCxn id="84" idx="3"/>
              <a:endCxn id="83" idx="0"/>
            </p:cNvCxnSpPr>
            <p:nvPr>
              <p:custDataLst>
                <p:tags r:id="rId6"/>
              </p:custDataLst>
            </p:nvPr>
          </p:nvCxnSpPr>
          <p:spPr bwMode="auto">
            <a:xfrm flipH="1">
              <a:off x="3052506" y="2975075"/>
              <a:ext cx="1141413" cy="2317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82" name="AutoShape 10"/>
            <p:cNvCxnSpPr>
              <a:cxnSpLocks noChangeShapeType="1"/>
              <a:stCxn id="84" idx="5"/>
            </p:cNvCxnSpPr>
            <p:nvPr>
              <p:custDataLst>
                <p:tags r:id="rId7"/>
              </p:custDataLst>
            </p:nvPr>
          </p:nvCxnSpPr>
          <p:spPr bwMode="auto">
            <a:xfrm>
              <a:off x="4552911" y="2955453"/>
              <a:ext cx="1039091" cy="31017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83" name="AutoShape 12"/>
            <p:cNvCxnSpPr>
              <a:cxnSpLocks noChangeShapeType="1"/>
              <a:stCxn id="83" idx="3"/>
              <a:endCxn id="81" idx="0"/>
            </p:cNvCxnSpPr>
            <p:nvPr>
              <p:custDataLst>
                <p:tags r:id="rId8"/>
              </p:custDataLst>
            </p:nvPr>
          </p:nvCxnSpPr>
          <p:spPr bwMode="auto">
            <a:xfrm flipH="1">
              <a:off x="2341306" y="3489425"/>
              <a:ext cx="531813" cy="384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84" name="AutoShape 13"/>
            <p:cNvCxnSpPr>
              <a:cxnSpLocks noChangeShapeType="1"/>
              <a:stCxn id="83" idx="5"/>
              <a:endCxn id="80" idx="0"/>
            </p:cNvCxnSpPr>
            <p:nvPr>
              <p:custDataLst>
                <p:tags r:id="rId9"/>
              </p:custDataLst>
            </p:nvPr>
          </p:nvCxnSpPr>
          <p:spPr bwMode="auto">
            <a:xfrm rot="16200000" flipH="1">
              <a:off x="3121385" y="3580528"/>
              <a:ext cx="422847" cy="20139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85" name="AutoShape 15"/>
            <p:cNvCxnSpPr>
              <a:cxnSpLocks noChangeShapeType="1"/>
              <a:stCxn id="81" idx="3"/>
            </p:cNvCxnSpPr>
            <p:nvPr>
              <p:custDataLst>
                <p:tags r:id="rId10"/>
              </p:custDataLst>
            </p:nvPr>
          </p:nvCxnSpPr>
          <p:spPr bwMode="auto">
            <a:xfrm flipH="1">
              <a:off x="1731706" y="4156175"/>
              <a:ext cx="430213" cy="384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86" name="Oval 16"/>
            <p:cNvSpPr>
              <a:spLocks noChangeAspect="1"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595306" y="45403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 smtClean="0"/>
                <a:t>6</a:t>
              </a:r>
              <a:endParaRPr lang="en-US" dirty="0"/>
            </a:p>
          </p:txBody>
        </p:sp>
        <p:cxnSp>
          <p:nvCxnSpPr>
            <p:cNvPr id="87" name="AutoShape 17"/>
            <p:cNvCxnSpPr>
              <a:cxnSpLocks noChangeShapeType="1"/>
              <a:stCxn id="81" idx="5"/>
              <a:endCxn id="90" idx="0"/>
            </p:cNvCxnSpPr>
            <p:nvPr>
              <p:custDataLst>
                <p:tags r:id="rId12"/>
              </p:custDataLst>
            </p:nvPr>
          </p:nvCxnSpPr>
          <p:spPr bwMode="auto">
            <a:xfrm>
              <a:off x="2520694" y="4156175"/>
              <a:ext cx="328612" cy="3651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88" name="Oval 18"/>
            <p:cNvSpPr>
              <a:spLocks noChangeAspect="1"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4456710" y="45784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19</a:t>
              </a:r>
            </a:p>
          </p:txBody>
        </p:sp>
        <p:cxnSp>
          <p:nvCxnSpPr>
            <p:cNvPr id="89" name="AutoShape 19"/>
            <p:cNvCxnSpPr>
              <a:cxnSpLocks noChangeShapeType="1"/>
              <a:stCxn id="82" idx="3"/>
              <a:endCxn id="92" idx="0"/>
            </p:cNvCxnSpPr>
            <p:nvPr>
              <p:custDataLst>
                <p:tags r:id="rId14"/>
              </p:custDataLst>
            </p:nvPr>
          </p:nvCxnSpPr>
          <p:spPr bwMode="auto">
            <a:xfrm flipH="1">
              <a:off x="4710710" y="4133288"/>
              <a:ext cx="328395" cy="4451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90" name="Oval 24"/>
            <p:cNvSpPr>
              <a:spLocks noChangeAspect="1"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5603908" y="45784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 smtClean="0"/>
                <a:t>23</a:t>
              </a:r>
              <a:endParaRPr lang="en-US" dirty="0"/>
            </a:p>
          </p:txBody>
        </p:sp>
        <p:sp>
          <p:nvSpPr>
            <p:cNvPr id="91" name="Oval 25"/>
            <p:cNvSpPr>
              <a:spLocks noChangeAspect="1"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6210006" y="3901951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 smtClean="0"/>
                <a:t>25</a:t>
              </a:r>
              <a:endParaRPr lang="en-US" dirty="0"/>
            </a:p>
          </p:txBody>
        </p:sp>
        <p:cxnSp>
          <p:nvCxnSpPr>
            <p:cNvPr id="92" name="AutoShape 27"/>
            <p:cNvCxnSpPr>
              <a:cxnSpLocks noChangeShapeType="1"/>
            </p:cNvCxnSpPr>
            <p:nvPr>
              <p:custDataLst>
                <p:tags r:id="rId17"/>
              </p:custDataLst>
            </p:nvPr>
          </p:nvCxnSpPr>
          <p:spPr bwMode="auto">
            <a:xfrm>
              <a:off x="5326095" y="4185530"/>
              <a:ext cx="531813" cy="384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93" name="AutoShape 30"/>
            <p:cNvCxnSpPr>
              <a:cxnSpLocks noChangeShapeType="1"/>
              <a:stCxn id="97" idx="4"/>
            </p:cNvCxnSpPr>
            <p:nvPr>
              <p:custDataLst>
                <p:tags r:id="rId18"/>
              </p:custDataLst>
            </p:nvPr>
          </p:nvCxnSpPr>
          <p:spPr bwMode="auto">
            <a:xfrm>
              <a:off x="6464006" y="4187701"/>
              <a:ext cx="563093" cy="533624"/>
            </a:xfrm>
            <a:prstGeom prst="straightConnector1">
              <a:avLst/>
            </a:prstGeom>
            <a:noFill/>
            <a:ln w="9525">
              <a:solidFill>
                <a:srgbClr val="C00000"/>
              </a:solidFill>
              <a:prstDash val="sysDot"/>
              <a:round/>
              <a:headEnd/>
              <a:tailEnd type="triangle" w="med" len="med"/>
            </a:ln>
            <a:effectLst/>
          </p:spPr>
        </p:cxnSp>
        <p:sp>
          <p:nvSpPr>
            <p:cNvPr id="94" name="Oval 31"/>
            <p:cNvSpPr>
              <a:spLocks noChangeAspect="1"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6773099" y="4721325"/>
              <a:ext cx="508000" cy="28575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prstDash val="sysDot"/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2</a:t>
              </a:r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95" name="Oval 14"/>
            <p:cNvSpPr>
              <a:spLocks noChangeAspect="1"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1477706" y="4540939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 smtClean="0"/>
                <a:t> 3</a:t>
              </a:r>
              <a:endParaRPr lang="en-US" dirty="0"/>
            </a:p>
          </p:txBody>
        </p:sp>
        <p:sp>
          <p:nvSpPr>
            <p:cNvPr id="96" name="Oval 26"/>
            <p:cNvSpPr>
              <a:spLocks noChangeAspect="1"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5472710" y="3232502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24</a:t>
              </a:r>
            </a:p>
          </p:txBody>
        </p:sp>
        <p:cxnSp>
          <p:nvCxnSpPr>
            <p:cNvPr id="97" name="AutoShape 27"/>
            <p:cNvCxnSpPr>
              <a:cxnSpLocks noChangeShapeType="1"/>
            </p:cNvCxnSpPr>
            <p:nvPr>
              <p:custDataLst>
                <p:tags r:id="rId22"/>
              </p:custDataLst>
            </p:nvPr>
          </p:nvCxnSpPr>
          <p:spPr bwMode="auto">
            <a:xfrm>
              <a:off x="5906315" y="3476405"/>
              <a:ext cx="454456" cy="4774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98" name="AutoShape 27"/>
            <p:cNvCxnSpPr>
              <a:cxnSpLocks noChangeShapeType="1"/>
            </p:cNvCxnSpPr>
            <p:nvPr>
              <p:custDataLst>
                <p:tags r:id="rId23"/>
              </p:custDataLst>
            </p:nvPr>
          </p:nvCxnSpPr>
          <p:spPr bwMode="auto">
            <a:xfrm flipH="1">
              <a:off x="5338496" y="3518252"/>
              <a:ext cx="388214" cy="43557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0604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#3: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1543051"/>
            <a:ext cx="3135881" cy="4633913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6055518"/>
            <a:ext cx="7886700" cy="7019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i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(Figures by Melissa O’Neill, reprinted with her permission to Lilian)</a:t>
            </a: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98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Better Look at Case #3: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6055518"/>
            <a:ext cx="7886700" cy="7019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i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(Figures by Melissa O’Neill, reprinted with her permission to Lilian)</a:t>
            </a: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44096"/>
            <a:ext cx="2995865" cy="407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7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Case #3: Right-Left Case (after one rotation)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6055518"/>
            <a:ext cx="7886700" cy="7019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i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(Figures by Melissa O’Neill, reprinted with her permission to Lilian)</a:t>
            </a: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34" y="1879652"/>
            <a:ext cx="2457450" cy="33438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363" y="1879651"/>
            <a:ext cx="2461260" cy="3349046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505432" y="2754630"/>
            <a:ext cx="921305" cy="480060"/>
          </a:xfrm>
          <a:prstGeom prst="rightArrow">
            <a:avLst/>
          </a:prstGeom>
          <a:solidFill>
            <a:srgbClr val="FFDF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 right rotate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4373" y="5440681"/>
            <a:ext cx="7828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way to remember it:</a:t>
            </a:r>
          </a:p>
          <a:p>
            <a:r>
              <a:rPr lang="en-US" dirty="0" smtClean="0"/>
              <a:t>Move d to grandparent’s position. Put everything else in their only legal positions for a BST.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34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A99EB-079C-4778-99BA-8E1413E474B7}" type="slidenum">
              <a:rPr lang="en-US"/>
              <a:pPr/>
              <a:t>13</a:t>
            </a:fld>
            <a:endParaRPr lang="en-US"/>
          </a:p>
        </p:txBody>
      </p:sp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0"/>
            <a:ext cx="8229600" cy="655638"/>
          </a:xfrm>
        </p:spPr>
        <p:txBody>
          <a:bodyPr>
            <a:normAutofit fontScale="90000"/>
          </a:bodyPr>
          <a:lstStyle/>
          <a:p>
            <a:pPr fontAlgn="base"/>
            <a:r>
              <a:rPr lang="en-US" b="1" dirty="0" smtClean="0">
                <a:solidFill>
                  <a:srgbClr val="C00000"/>
                </a:solidFill>
                <a:latin typeface="Marcellus"/>
              </a:rPr>
              <a:t> 1. Root</a:t>
            </a:r>
            <a:endParaRPr lang="en-US" b="1" dirty="0">
              <a:solidFill>
                <a:srgbClr val="C00000"/>
              </a:solidFill>
              <a:latin typeface="Marcellus"/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3886200" cy="4525963"/>
          </a:xfrm>
        </p:spPr>
        <p:txBody>
          <a:bodyPr>
            <a:normAutofit fontScale="92500" lnSpcReduction="20000"/>
          </a:bodyPr>
          <a:lstStyle/>
          <a:p>
            <a:pPr fontAlgn="base"/>
            <a:r>
              <a:rPr lang="en-US" dirty="0" smtClean="0"/>
              <a:t>The </a:t>
            </a:r>
            <a:r>
              <a:rPr lang="en-US" dirty="0"/>
              <a:t>first node from where the tree originates is called as a </a:t>
            </a:r>
            <a:r>
              <a:rPr lang="en-US" b="1" dirty="0"/>
              <a:t>root node</a:t>
            </a:r>
            <a:r>
              <a:rPr lang="en-US" dirty="0"/>
              <a:t>.</a:t>
            </a:r>
          </a:p>
          <a:p>
            <a:pPr fontAlgn="base"/>
            <a:r>
              <a:rPr lang="en-US" dirty="0"/>
              <a:t>In any tree, there must be only one root node.</a:t>
            </a:r>
          </a:p>
          <a:p>
            <a:pPr fontAlgn="base"/>
            <a:r>
              <a:rPr lang="en-US" dirty="0"/>
              <a:t>We can never have multiple root nodes in a tree data structure.</a:t>
            </a:r>
          </a:p>
        </p:txBody>
      </p:sp>
      <p:pic>
        <p:nvPicPr>
          <p:cNvPr id="6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pic>
        <p:nvPicPr>
          <p:cNvPr id="4098" name="Picture 2" descr="https://www.gatevidyalay.com/wp-content/uploads/2018/07/Root-Node-Tree-Terminology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25" y="1602365"/>
            <a:ext cx="4210050" cy="305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71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987" y="217609"/>
            <a:ext cx="7886700" cy="1044228"/>
          </a:xfrm>
        </p:spPr>
        <p:txBody>
          <a:bodyPr>
            <a:normAutofit/>
          </a:bodyPr>
          <a:lstStyle/>
          <a:p>
            <a:r>
              <a:rPr lang="en-US" sz="3600" smtClean="0"/>
              <a:t>Practice time! </a:t>
            </a:r>
            <a:r>
              <a:rPr lang="en-US" sz="3600" dirty="0" smtClean="0"/>
              <a:t>Example of Case #4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557" y="4416456"/>
            <a:ext cx="429026" cy="614250"/>
          </a:xfrm>
        </p:spPr>
        <p:txBody>
          <a:bodyPr>
            <a:normAutofit fontScale="625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>
                <a:solidFill>
                  <a:schemeClr val="accent1"/>
                </a:solidFill>
              </a:rPr>
              <a:t>A)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grpSp>
        <p:nvGrpSpPr>
          <p:cNvPr id="439" name="Group 438"/>
          <p:cNvGrpSpPr/>
          <p:nvPr/>
        </p:nvGrpSpPr>
        <p:grpSpPr>
          <a:xfrm>
            <a:off x="3287443" y="1295400"/>
            <a:ext cx="1579834" cy="2224841"/>
            <a:chOff x="4286989" y="1858692"/>
            <a:chExt cx="2106445" cy="2224841"/>
          </a:xfrm>
        </p:grpSpPr>
        <p:sp>
          <p:nvSpPr>
            <p:cNvPr id="6" name="Oval 1028"/>
            <p:cNvSpPr>
              <a:spLocks noChangeAspect="1" noChangeArrowheads="1"/>
            </p:cNvSpPr>
            <p:nvPr>
              <p:custDataLst>
                <p:tags r:id="rId45"/>
              </p:custDataLst>
            </p:nvPr>
          </p:nvSpPr>
          <p:spPr bwMode="auto">
            <a:xfrm>
              <a:off x="5252851" y="3566714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srgbClr val="000000"/>
                  </a:solidFill>
                </a:rPr>
                <a:t>50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7" name="Oval 1029"/>
            <p:cNvSpPr>
              <a:spLocks noChangeAspect="1" noChangeArrowheads="1"/>
            </p:cNvSpPr>
            <p:nvPr>
              <p:custDataLst>
                <p:tags r:id="rId46"/>
              </p:custDataLst>
            </p:nvPr>
          </p:nvSpPr>
          <p:spPr bwMode="auto">
            <a:xfrm>
              <a:off x="4286989" y="3574523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srgbClr val="000000"/>
                  </a:solidFill>
                </a:rPr>
                <a:t>10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8" name="Oval 1030"/>
            <p:cNvSpPr>
              <a:spLocks noChangeAspect="1" noChangeArrowheads="1"/>
            </p:cNvSpPr>
            <p:nvPr>
              <p:custDataLst>
                <p:tags r:id="rId47"/>
              </p:custDataLst>
            </p:nvPr>
          </p:nvSpPr>
          <p:spPr bwMode="auto">
            <a:xfrm>
              <a:off x="5883179" y="2646963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srgbClr val="000000"/>
                  </a:solidFill>
                </a:rPr>
                <a:t>80</a:t>
              </a:r>
            </a:p>
          </p:txBody>
        </p:sp>
        <p:sp>
          <p:nvSpPr>
            <p:cNvPr id="9" name="Oval 1031"/>
            <p:cNvSpPr>
              <a:spLocks noChangeAspect="1" noChangeArrowheads="1"/>
            </p:cNvSpPr>
            <p:nvPr>
              <p:custDataLst>
                <p:tags r:id="rId48"/>
              </p:custDataLst>
            </p:nvPr>
          </p:nvSpPr>
          <p:spPr bwMode="auto">
            <a:xfrm>
              <a:off x="4802339" y="2665834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/>
                <a:t>30</a:t>
              </a:r>
              <a:endParaRPr lang="en-US" sz="2400" dirty="0"/>
            </a:p>
          </p:txBody>
        </p:sp>
        <p:sp>
          <p:nvSpPr>
            <p:cNvPr id="10" name="Oval 1032"/>
            <p:cNvSpPr>
              <a:spLocks noChangeAspect="1" noChangeArrowheads="1"/>
            </p:cNvSpPr>
            <p:nvPr>
              <p:custDataLst>
                <p:tags r:id="rId49"/>
              </p:custDataLst>
            </p:nvPr>
          </p:nvSpPr>
          <p:spPr bwMode="auto">
            <a:xfrm>
              <a:off x="5358223" y="1858692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srgbClr val="000000"/>
                  </a:solidFill>
                </a:rPr>
                <a:t>60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cxnSp>
          <p:nvCxnSpPr>
            <p:cNvPr id="11" name="AutoShape 1033"/>
            <p:cNvCxnSpPr>
              <a:cxnSpLocks noChangeShapeType="1"/>
              <a:stCxn id="10" idx="3"/>
              <a:endCxn id="9" idx="0"/>
            </p:cNvCxnSpPr>
            <p:nvPr>
              <p:custDataLst>
                <p:tags r:id="rId50"/>
              </p:custDataLst>
            </p:nvPr>
          </p:nvCxnSpPr>
          <p:spPr bwMode="auto">
            <a:xfrm flipH="1">
              <a:off x="5057467" y="2293159"/>
              <a:ext cx="375481" cy="372675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</p:spPr>
        </p:cxnSp>
        <p:cxnSp>
          <p:nvCxnSpPr>
            <p:cNvPr id="14" name="AutoShape 1036"/>
            <p:cNvCxnSpPr>
              <a:cxnSpLocks noChangeShapeType="1"/>
              <a:stCxn id="9" idx="3"/>
              <a:endCxn id="7" idx="0"/>
            </p:cNvCxnSpPr>
            <p:nvPr>
              <p:custDataLst>
                <p:tags r:id="rId51"/>
              </p:custDataLst>
            </p:nvPr>
          </p:nvCxnSpPr>
          <p:spPr bwMode="auto">
            <a:xfrm flipH="1">
              <a:off x="4542117" y="3100301"/>
              <a:ext cx="334947" cy="474222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</p:spPr>
        </p:cxnSp>
        <p:cxnSp>
          <p:nvCxnSpPr>
            <p:cNvPr id="15" name="AutoShape 1037"/>
            <p:cNvCxnSpPr>
              <a:cxnSpLocks noChangeShapeType="1"/>
              <a:stCxn id="9" idx="5"/>
              <a:endCxn id="6" idx="0"/>
            </p:cNvCxnSpPr>
            <p:nvPr>
              <p:custDataLst>
                <p:tags r:id="rId52"/>
              </p:custDataLst>
            </p:nvPr>
          </p:nvCxnSpPr>
          <p:spPr bwMode="auto">
            <a:xfrm>
              <a:off x="5237869" y="3100301"/>
              <a:ext cx="270110" cy="466413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</p:spPr>
        </p:cxnSp>
        <p:cxnSp>
          <p:nvCxnSpPr>
            <p:cNvPr id="413" name="AutoShape 1034"/>
            <p:cNvCxnSpPr>
              <a:cxnSpLocks noChangeShapeType="1"/>
              <a:stCxn id="10" idx="5"/>
              <a:endCxn id="8" idx="0"/>
            </p:cNvCxnSpPr>
            <p:nvPr>
              <p:custDataLst>
                <p:tags r:id="rId53"/>
              </p:custDataLst>
            </p:nvPr>
          </p:nvCxnSpPr>
          <p:spPr bwMode="auto">
            <a:xfrm>
              <a:off x="5793753" y="2293159"/>
              <a:ext cx="344554" cy="35380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</p:spPr>
        </p:cxnSp>
      </p:grpSp>
      <p:grpSp>
        <p:nvGrpSpPr>
          <p:cNvPr id="456" name="Group 455"/>
          <p:cNvGrpSpPr/>
          <p:nvPr/>
        </p:nvGrpSpPr>
        <p:grpSpPr>
          <a:xfrm>
            <a:off x="642449" y="4511689"/>
            <a:ext cx="1596626" cy="1852326"/>
            <a:chOff x="1520190" y="4238966"/>
            <a:chExt cx="2556957" cy="2224841"/>
          </a:xfrm>
        </p:grpSpPr>
        <p:sp>
          <p:nvSpPr>
            <p:cNvPr id="443" name="Oval 1029"/>
            <p:cNvSpPr>
              <a:spLocks noChangeAspect="1"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1520190" y="5954797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smtClean="0">
                  <a:solidFill>
                    <a:schemeClr val="accent1"/>
                  </a:solidFill>
                </a:rPr>
                <a:t>10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445" name="Oval 1031"/>
            <p:cNvSpPr>
              <a:spLocks noChangeAspect="1"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2035540" y="5046108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smtClean="0">
                  <a:solidFill>
                    <a:schemeClr val="accent1"/>
                  </a:solidFill>
                </a:rPr>
                <a:t>30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446" name="Oval 1032"/>
            <p:cNvSpPr>
              <a:spLocks noChangeAspect="1"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2591424" y="4238966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smtClean="0">
                  <a:solidFill>
                    <a:schemeClr val="accent1"/>
                  </a:solidFill>
                </a:rPr>
                <a:t>42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cxnSp>
          <p:nvCxnSpPr>
            <p:cNvPr id="447" name="AutoShape 1033"/>
            <p:cNvCxnSpPr>
              <a:cxnSpLocks noChangeShapeType="1"/>
              <a:endCxn id="448" idx="0"/>
            </p:cNvCxnSpPr>
            <p:nvPr>
              <p:custDataLst>
                <p:tags r:id="rId37"/>
              </p:custDataLst>
            </p:nvPr>
          </p:nvCxnSpPr>
          <p:spPr bwMode="auto">
            <a:xfrm flipH="1">
              <a:off x="2290668" y="4673433"/>
              <a:ext cx="375481" cy="372675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  <p:cxnSp>
          <p:nvCxnSpPr>
            <p:cNvPr id="448" name="AutoShape 1036"/>
            <p:cNvCxnSpPr>
              <a:cxnSpLocks noChangeShapeType="1"/>
              <a:stCxn id="448" idx="3"/>
              <a:endCxn id="446" idx="0"/>
            </p:cNvCxnSpPr>
            <p:nvPr>
              <p:custDataLst>
                <p:tags r:id="rId38"/>
              </p:custDataLst>
            </p:nvPr>
          </p:nvCxnSpPr>
          <p:spPr bwMode="auto">
            <a:xfrm flipH="1">
              <a:off x="1775318" y="5480575"/>
              <a:ext cx="334947" cy="474222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  <p:cxnSp>
          <p:nvCxnSpPr>
            <p:cNvPr id="450" name="AutoShape 1034"/>
            <p:cNvCxnSpPr>
              <a:cxnSpLocks noChangeShapeType="1"/>
              <a:endCxn id="447" idx="0"/>
            </p:cNvCxnSpPr>
            <p:nvPr>
              <p:custDataLst>
                <p:tags r:id="rId39"/>
              </p:custDataLst>
            </p:nvPr>
          </p:nvCxnSpPr>
          <p:spPr bwMode="auto">
            <a:xfrm>
              <a:off x="3026954" y="4673433"/>
              <a:ext cx="344554" cy="353804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  <p:sp>
          <p:nvSpPr>
            <p:cNvPr id="451" name="Oval 1028"/>
            <p:cNvSpPr>
              <a:spLocks noChangeAspect="1"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3566892" y="5946988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8</a:t>
              </a:r>
              <a:r>
                <a:rPr lang="en-US" sz="2000" dirty="0" smtClean="0">
                  <a:solidFill>
                    <a:schemeClr val="accent1"/>
                  </a:solidFill>
                </a:rPr>
                <a:t>0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452" name="Oval 1029"/>
            <p:cNvSpPr>
              <a:spLocks noChangeAspect="1"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2601030" y="5954797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smtClean="0">
                  <a:solidFill>
                    <a:schemeClr val="accent1"/>
                  </a:solidFill>
                </a:rPr>
                <a:t>50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453" name="Oval 1031"/>
            <p:cNvSpPr>
              <a:spLocks noChangeAspect="1"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3116380" y="5046108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6</a:t>
              </a:r>
              <a:r>
                <a:rPr lang="en-US" sz="2000" dirty="0" smtClean="0">
                  <a:solidFill>
                    <a:schemeClr val="accent1"/>
                  </a:solidFill>
                </a:rPr>
                <a:t>0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cxnSp>
          <p:nvCxnSpPr>
            <p:cNvPr id="454" name="AutoShape 1036"/>
            <p:cNvCxnSpPr>
              <a:cxnSpLocks noChangeShapeType="1"/>
            </p:cNvCxnSpPr>
            <p:nvPr>
              <p:custDataLst>
                <p:tags r:id="rId43"/>
              </p:custDataLst>
            </p:nvPr>
          </p:nvCxnSpPr>
          <p:spPr bwMode="auto">
            <a:xfrm flipH="1">
              <a:off x="2856158" y="5480575"/>
              <a:ext cx="334947" cy="474222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  <p:cxnSp>
          <p:nvCxnSpPr>
            <p:cNvPr id="455" name="AutoShape 1037"/>
            <p:cNvCxnSpPr>
              <a:cxnSpLocks noChangeShapeType="1"/>
            </p:cNvCxnSpPr>
            <p:nvPr>
              <p:custDataLst>
                <p:tags r:id="rId44"/>
              </p:custDataLst>
            </p:nvPr>
          </p:nvCxnSpPr>
          <p:spPr bwMode="auto">
            <a:xfrm>
              <a:off x="3551910" y="5480575"/>
              <a:ext cx="270110" cy="466413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</p:grpSp>
      <p:grpSp>
        <p:nvGrpSpPr>
          <p:cNvPr id="457" name="Group 456"/>
          <p:cNvGrpSpPr/>
          <p:nvPr/>
        </p:nvGrpSpPr>
        <p:grpSpPr>
          <a:xfrm>
            <a:off x="7108779" y="4458746"/>
            <a:ext cx="1596626" cy="1852326"/>
            <a:chOff x="1520190" y="4238966"/>
            <a:chExt cx="2556957" cy="2224841"/>
          </a:xfrm>
        </p:grpSpPr>
        <p:sp>
          <p:nvSpPr>
            <p:cNvPr id="458" name="Oval 1029"/>
            <p:cNvSpPr>
              <a:spLocks noChangeAspect="1"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1520190" y="5954797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smtClean="0">
                  <a:solidFill>
                    <a:schemeClr val="accent1"/>
                  </a:solidFill>
                </a:rPr>
                <a:t>10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459" name="Oval 1031"/>
            <p:cNvSpPr>
              <a:spLocks noChangeAspect="1"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2035540" y="5046108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smtClean="0">
                  <a:solidFill>
                    <a:schemeClr val="accent1"/>
                  </a:solidFill>
                </a:rPr>
                <a:t>30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460" name="Oval 1032"/>
            <p:cNvSpPr>
              <a:spLocks noChangeAspect="1"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2591424" y="4238966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smtClean="0">
                  <a:solidFill>
                    <a:schemeClr val="accent1"/>
                  </a:solidFill>
                </a:rPr>
                <a:t>50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cxnSp>
          <p:nvCxnSpPr>
            <p:cNvPr id="461" name="AutoShape 1033"/>
            <p:cNvCxnSpPr>
              <a:cxnSpLocks noChangeShapeType="1"/>
            </p:cNvCxnSpPr>
            <p:nvPr>
              <p:custDataLst>
                <p:tags r:id="rId26"/>
              </p:custDataLst>
            </p:nvPr>
          </p:nvCxnSpPr>
          <p:spPr bwMode="auto">
            <a:xfrm flipH="1">
              <a:off x="2290668" y="4673433"/>
              <a:ext cx="375481" cy="372675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  <p:cxnSp>
          <p:nvCxnSpPr>
            <p:cNvPr id="462" name="AutoShape 1036"/>
            <p:cNvCxnSpPr>
              <a:cxnSpLocks noChangeShapeType="1"/>
            </p:cNvCxnSpPr>
            <p:nvPr>
              <p:custDataLst>
                <p:tags r:id="rId27"/>
              </p:custDataLst>
            </p:nvPr>
          </p:nvCxnSpPr>
          <p:spPr bwMode="auto">
            <a:xfrm flipH="1">
              <a:off x="1775318" y="5480575"/>
              <a:ext cx="334947" cy="474222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  <p:cxnSp>
          <p:nvCxnSpPr>
            <p:cNvPr id="463" name="AutoShape 1034"/>
            <p:cNvCxnSpPr>
              <a:cxnSpLocks noChangeShapeType="1"/>
            </p:cNvCxnSpPr>
            <p:nvPr>
              <p:custDataLst>
                <p:tags r:id="rId28"/>
              </p:custDataLst>
            </p:nvPr>
          </p:nvCxnSpPr>
          <p:spPr bwMode="auto">
            <a:xfrm>
              <a:off x="3026954" y="4673433"/>
              <a:ext cx="344554" cy="353804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  <p:sp>
          <p:nvSpPr>
            <p:cNvPr id="464" name="Oval 1028"/>
            <p:cNvSpPr>
              <a:spLocks noChangeAspect="1"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3566892" y="5946988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8</a:t>
              </a:r>
              <a:r>
                <a:rPr lang="en-US" sz="2000" dirty="0" smtClean="0">
                  <a:solidFill>
                    <a:schemeClr val="accent1"/>
                  </a:solidFill>
                </a:rPr>
                <a:t>0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465" name="Oval 1029"/>
            <p:cNvSpPr>
              <a:spLocks noChangeAspect="1"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2601030" y="5954797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smtClean="0">
                  <a:solidFill>
                    <a:schemeClr val="accent1"/>
                  </a:solidFill>
                </a:rPr>
                <a:t>42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466" name="Oval 1031"/>
            <p:cNvSpPr>
              <a:spLocks noChangeAspect="1"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3116380" y="5046108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6</a:t>
              </a:r>
              <a:r>
                <a:rPr lang="en-US" sz="2000" dirty="0" smtClean="0">
                  <a:solidFill>
                    <a:schemeClr val="accent1"/>
                  </a:solidFill>
                </a:rPr>
                <a:t>0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cxnSp>
          <p:nvCxnSpPr>
            <p:cNvPr id="467" name="AutoShape 1036"/>
            <p:cNvCxnSpPr>
              <a:cxnSpLocks noChangeShapeType="1"/>
            </p:cNvCxnSpPr>
            <p:nvPr>
              <p:custDataLst>
                <p:tags r:id="rId32"/>
              </p:custDataLst>
            </p:nvPr>
          </p:nvCxnSpPr>
          <p:spPr bwMode="auto">
            <a:xfrm flipH="1">
              <a:off x="2856158" y="5480575"/>
              <a:ext cx="334947" cy="474222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  <p:cxnSp>
          <p:nvCxnSpPr>
            <p:cNvPr id="468" name="AutoShape 1037"/>
            <p:cNvCxnSpPr>
              <a:cxnSpLocks noChangeShapeType="1"/>
            </p:cNvCxnSpPr>
            <p:nvPr>
              <p:custDataLst>
                <p:tags r:id="rId33"/>
              </p:custDataLst>
            </p:nvPr>
          </p:nvCxnSpPr>
          <p:spPr bwMode="auto">
            <a:xfrm>
              <a:off x="3551910" y="5480575"/>
              <a:ext cx="270110" cy="466413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</p:grpSp>
      <p:grpSp>
        <p:nvGrpSpPr>
          <p:cNvPr id="469" name="Group 468"/>
          <p:cNvGrpSpPr/>
          <p:nvPr/>
        </p:nvGrpSpPr>
        <p:grpSpPr>
          <a:xfrm>
            <a:off x="5113945" y="4502764"/>
            <a:ext cx="1596626" cy="1852326"/>
            <a:chOff x="1520190" y="4238966"/>
            <a:chExt cx="2556957" cy="2224841"/>
          </a:xfrm>
        </p:grpSpPr>
        <p:sp>
          <p:nvSpPr>
            <p:cNvPr id="470" name="Oval 1029"/>
            <p:cNvSpPr>
              <a:spLocks noChangeAspect="1"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520190" y="5954797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smtClean="0">
                  <a:solidFill>
                    <a:schemeClr val="accent1"/>
                  </a:solidFill>
                </a:rPr>
                <a:t>10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471" name="Oval 1031"/>
            <p:cNvSpPr>
              <a:spLocks noChangeAspect="1"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035540" y="5046108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smtClean="0">
                  <a:solidFill>
                    <a:schemeClr val="accent1"/>
                  </a:solidFill>
                </a:rPr>
                <a:t>30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472" name="Oval 1032"/>
            <p:cNvSpPr>
              <a:spLocks noChangeAspect="1"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591424" y="4238966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smtClean="0">
                  <a:solidFill>
                    <a:schemeClr val="accent1"/>
                  </a:solidFill>
                </a:rPr>
                <a:t>50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cxnSp>
          <p:nvCxnSpPr>
            <p:cNvPr id="473" name="AutoShape 1033"/>
            <p:cNvCxnSpPr>
              <a:cxnSpLocks noChangeShapeType="1"/>
            </p:cNvCxnSpPr>
            <p:nvPr>
              <p:custDataLst>
                <p:tags r:id="rId15"/>
              </p:custDataLst>
            </p:nvPr>
          </p:nvCxnSpPr>
          <p:spPr bwMode="auto">
            <a:xfrm flipH="1">
              <a:off x="2290668" y="4673433"/>
              <a:ext cx="375481" cy="372675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  <p:cxnSp>
          <p:nvCxnSpPr>
            <p:cNvPr id="474" name="AutoShape 1036"/>
            <p:cNvCxnSpPr>
              <a:cxnSpLocks noChangeShapeType="1"/>
            </p:cNvCxnSpPr>
            <p:nvPr>
              <p:custDataLst>
                <p:tags r:id="rId16"/>
              </p:custDataLst>
            </p:nvPr>
          </p:nvCxnSpPr>
          <p:spPr bwMode="auto">
            <a:xfrm flipH="1">
              <a:off x="1775318" y="5480575"/>
              <a:ext cx="334947" cy="474222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  <p:cxnSp>
          <p:nvCxnSpPr>
            <p:cNvPr id="475" name="AutoShape 1034"/>
            <p:cNvCxnSpPr>
              <a:cxnSpLocks noChangeShapeType="1"/>
            </p:cNvCxnSpPr>
            <p:nvPr>
              <p:custDataLst>
                <p:tags r:id="rId17"/>
              </p:custDataLst>
            </p:nvPr>
          </p:nvCxnSpPr>
          <p:spPr bwMode="auto">
            <a:xfrm>
              <a:off x="3026954" y="4673433"/>
              <a:ext cx="344554" cy="353804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  <p:sp>
          <p:nvSpPr>
            <p:cNvPr id="476" name="Oval 1028"/>
            <p:cNvSpPr>
              <a:spLocks noChangeAspect="1"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3566892" y="5946988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8</a:t>
              </a:r>
              <a:r>
                <a:rPr lang="en-US" sz="2000" dirty="0" smtClean="0">
                  <a:solidFill>
                    <a:schemeClr val="accent1"/>
                  </a:solidFill>
                </a:rPr>
                <a:t>0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477" name="Oval 1029"/>
            <p:cNvSpPr>
              <a:spLocks noChangeAspect="1"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601030" y="5954797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smtClean="0">
                  <a:solidFill>
                    <a:schemeClr val="accent1"/>
                  </a:solidFill>
                </a:rPr>
                <a:t>42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478" name="Oval 1031"/>
            <p:cNvSpPr>
              <a:spLocks noChangeAspect="1"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3116380" y="5046108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6</a:t>
              </a:r>
              <a:r>
                <a:rPr lang="en-US" sz="2000" dirty="0" smtClean="0">
                  <a:solidFill>
                    <a:schemeClr val="accent1"/>
                  </a:solidFill>
                </a:rPr>
                <a:t>0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cxnSp>
          <p:nvCxnSpPr>
            <p:cNvPr id="479" name="AutoShape 1036"/>
            <p:cNvCxnSpPr>
              <a:cxnSpLocks noChangeShapeType="1"/>
              <a:stCxn id="471" idx="5"/>
            </p:cNvCxnSpPr>
            <p:nvPr>
              <p:custDataLst>
                <p:tags r:id="rId21"/>
              </p:custDataLst>
            </p:nvPr>
          </p:nvCxnSpPr>
          <p:spPr bwMode="auto">
            <a:xfrm>
              <a:off x="2471070" y="5480574"/>
              <a:ext cx="385088" cy="474223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  <p:cxnSp>
          <p:nvCxnSpPr>
            <p:cNvPr id="480" name="AutoShape 1037"/>
            <p:cNvCxnSpPr>
              <a:cxnSpLocks noChangeShapeType="1"/>
            </p:cNvCxnSpPr>
            <p:nvPr>
              <p:custDataLst>
                <p:tags r:id="rId22"/>
              </p:custDataLst>
            </p:nvPr>
          </p:nvCxnSpPr>
          <p:spPr bwMode="auto">
            <a:xfrm>
              <a:off x="3551910" y="5480575"/>
              <a:ext cx="270110" cy="466413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</p:grpSp>
      <p:grpSp>
        <p:nvGrpSpPr>
          <p:cNvPr id="482" name="Group 481"/>
          <p:cNvGrpSpPr/>
          <p:nvPr/>
        </p:nvGrpSpPr>
        <p:grpSpPr>
          <a:xfrm>
            <a:off x="2926144" y="4458747"/>
            <a:ext cx="1591835" cy="1922545"/>
            <a:chOff x="1527863" y="4154626"/>
            <a:chExt cx="2549284" cy="2309181"/>
          </a:xfrm>
        </p:grpSpPr>
        <p:sp>
          <p:nvSpPr>
            <p:cNvPr id="483" name="Oval 1029"/>
            <p:cNvSpPr>
              <a:spLocks noChangeAspect="1"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897299" y="5929381"/>
              <a:ext cx="510255" cy="509009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smtClean="0">
                  <a:solidFill>
                    <a:schemeClr val="accent1"/>
                  </a:solidFill>
                </a:rPr>
                <a:t>42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484" name="Oval 1031"/>
            <p:cNvSpPr>
              <a:spLocks noChangeAspect="1"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527863" y="5057786"/>
              <a:ext cx="510255" cy="509009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1</a:t>
              </a:r>
              <a:r>
                <a:rPr lang="en-US" sz="2000" dirty="0" smtClean="0">
                  <a:solidFill>
                    <a:schemeClr val="accent1"/>
                  </a:solidFill>
                </a:rPr>
                <a:t>0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485" name="Oval 1032"/>
            <p:cNvSpPr>
              <a:spLocks noChangeAspect="1"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2302062" y="4154626"/>
              <a:ext cx="510255" cy="509009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3</a:t>
              </a:r>
              <a:r>
                <a:rPr lang="en-US" sz="2000" dirty="0" smtClean="0">
                  <a:solidFill>
                    <a:schemeClr val="accent1"/>
                  </a:solidFill>
                </a:rPr>
                <a:t>0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cxnSp>
          <p:nvCxnSpPr>
            <p:cNvPr id="486" name="AutoShape 1033"/>
            <p:cNvCxnSpPr>
              <a:cxnSpLocks noChangeShapeType="1"/>
              <a:stCxn id="485" idx="3"/>
              <a:endCxn id="484" idx="0"/>
            </p:cNvCxnSpPr>
            <p:nvPr>
              <p:custDataLst>
                <p:tags r:id="rId4"/>
              </p:custDataLst>
            </p:nvPr>
          </p:nvCxnSpPr>
          <p:spPr bwMode="auto">
            <a:xfrm flipH="1">
              <a:off x="1782990" y="4589092"/>
              <a:ext cx="593796" cy="468693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  <p:cxnSp>
          <p:nvCxnSpPr>
            <p:cNvPr id="487" name="AutoShape 1036"/>
            <p:cNvCxnSpPr>
              <a:cxnSpLocks noChangeShapeType="1"/>
              <a:stCxn id="484" idx="5"/>
              <a:endCxn id="483" idx="0"/>
            </p:cNvCxnSpPr>
            <p:nvPr>
              <p:custDataLst>
                <p:tags r:id="rId5"/>
              </p:custDataLst>
            </p:nvPr>
          </p:nvCxnSpPr>
          <p:spPr bwMode="auto">
            <a:xfrm>
              <a:off x="1963393" y="5492253"/>
              <a:ext cx="189034" cy="437128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  <p:cxnSp>
          <p:nvCxnSpPr>
            <p:cNvPr id="488" name="AutoShape 1034"/>
            <p:cNvCxnSpPr>
              <a:cxnSpLocks noChangeShapeType="1"/>
              <a:stCxn id="485" idx="5"/>
              <a:endCxn id="491" idx="0"/>
            </p:cNvCxnSpPr>
            <p:nvPr>
              <p:custDataLst>
                <p:tags r:id="rId6"/>
              </p:custDataLst>
            </p:nvPr>
          </p:nvCxnSpPr>
          <p:spPr bwMode="auto">
            <a:xfrm>
              <a:off x="2737592" y="4589092"/>
              <a:ext cx="633915" cy="457016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  <p:sp>
          <p:nvSpPr>
            <p:cNvPr id="489" name="Oval 1028"/>
            <p:cNvSpPr>
              <a:spLocks noChangeAspect="1"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566892" y="5946988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8</a:t>
              </a:r>
              <a:r>
                <a:rPr lang="en-US" sz="2000" dirty="0" smtClean="0">
                  <a:solidFill>
                    <a:schemeClr val="accent1"/>
                  </a:solidFill>
                </a:rPr>
                <a:t>0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490" name="Oval 1029"/>
            <p:cNvSpPr>
              <a:spLocks noChangeAspect="1"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601030" y="5954797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smtClean="0">
                  <a:solidFill>
                    <a:schemeClr val="accent1"/>
                  </a:solidFill>
                </a:rPr>
                <a:t>60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491" name="Oval 1031"/>
            <p:cNvSpPr>
              <a:spLocks noChangeAspect="1"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3116380" y="5046108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smtClean="0">
                  <a:solidFill>
                    <a:schemeClr val="accent1"/>
                  </a:solidFill>
                </a:rPr>
                <a:t>50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cxnSp>
          <p:nvCxnSpPr>
            <p:cNvPr id="492" name="AutoShape 1036"/>
            <p:cNvCxnSpPr>
              <a:cxnSpLocks noChangeShapeType="1"/>
            </p:cNvCxnSpPr>
            <p:nvPr>
              <p:custDataLst>
                <p:tags r:id="rId10"/>
              </p:custDataLst>
            </p:nvPr>
          </p:nvCxnSpPr>
          <p:spPr bwMode="auto">
            <a:xfrm flipH="1">
              <a:off x="2856158" y="5480575"/>
              <a:ext cx="334947" cy="474222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  <p:cxnSp>
          <p:nvCxnSpPr>
            <p:cNvPr id="493" name="AutoShape 1037"/>
            <p:cNvCxnSpPr>
              <a:cxnSpLocks noChangeShapeType="1"/>
            </p:cNvCxnSpPr>
            <p:nvPr>
              <p:custDataLst>
                <p:tags r:id="rId11"/>
              </p:custDataLst>
            </p:nvPr>
          </p:nvCxnSpPr>
          <p:spPr bwMode="auto">
            <a:xfrm>
              <a:off x="3551910" y="5480575"/>
              <a:ext cx="270110" cy="466413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</p:grpSp>
      <p:sp>
        <p:nvSpPr>
          <p:cNvPr id="504" name="Content Placeholder 2"/>
          <p:cNvSpPr txBox="1">
            <a:spLocks/>
          </p:cNvSpPr>
          <p:nvPr/>
        </p:nvSpPr>
        <p:spPr>
          <a:xfrm>
            <a:off x="2558305" y="4416456"/>
            <a:ext cx="429026" cy="614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3200" b="1" dirty="0">
                <a:solidFill>
                  <a:schemeClr val="accent1"/>
                </a:solidFill>
              </a:rPr>
              <a:t>B</a:t>
            </a:r>
            <a:r>
              <a:rPr lang="en-US" sz="3200" b="1" dirty="0" smtClean="0">
                <a:solidFill>
                  <a:schemeClr val="accent1"/>
                </a:solidFill>
              </a:rPr>
              <a:t>)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sp>
        <p:nvSpPr>
          <p:cNvPr id="505" name="Content Placeholder 2"/>
          <p:cNvSpPr txBox="1">
            <a:spLocks/>
          </p:cNvSpPr>
          <p:nvPr/>
        </p:nvSpPr>
        <p:spPr>
          <a:xfrm>
            <a:off x="4940729" y="4379005"/>
            <a:ext cx="429026" cy="614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3200" b="1" dirty="0">
                <a:solidFill>
                  <a:schemeClr val="accent1"/>
                </a:solidFill>
              </a:rPr>
              <a:t>C</a:t>
            </a:r>
            <a:r>
              <a:rPr lang="en-US" sz="3200" b="1" dirty="0" smtClean="0">
                <a:solidFill>
                  <a:schemeClr val="accent1"/>
                </a:solidFill>
              </a:rPr>
              <a:t>)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sp>
        <p:nvSpPr>
          <p:cNvPr id="506" name="Content Placeholder 2"/>
          <p:cNvSpPr txBox="1">
            <a:spLocks/>
          </p:cNvSpPr>
          <p:nvPr/>
        </p:nvSpPr>
        <p:spPr>
          <a:xfrm>
            <a:off x="6992371" y="4315490"/>
            <a:ext cx="429026" cy="614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3200" b="1" dirty="0">
                <a:solidFill>
                  <a:schemeClr val="accent1"/>
                </a:solidFill>
              </a:rPr>
              <a:t>D</a:t>
            </a:r>
            <a:r>
              <a:rPr lang="en-US" sz="3200" b="1" dirty="0" smtClean="0">
                <a:solidFill>
                  <a:schemeClr val="accent1"/>
                </a:solidFill>
              </a:rPr>
              <a:t>)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sp>
        <p:nvSpPr>
          <p:cNvPr id="507" name="TextBox 506"/>
          <p:cNvSpPr txBox="1"/>
          <p:nvPr/>
        </p:nvSpPr>
        <p:spPr>
          <a:xfrm>
            <a:off x="5638169" y="1356667"/>
            <a:ext cx="26781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Which of the following is the updated AVL tree after inserting 42?</a:t>
            </a:r>
            <a:endParaRPr lang="en-US" sz="2800" dirty="0"/>
          </a:p>
        </p:txBody>
      </p:sp>
      <p:sp>
        <p:nvSpPr>
          <p:cNvPr id="508" name="TextBox 507"/>
          <p:cNvSpPr txBox="1"/>
          <p:nvPr/>
        </p:nvSpPr>
        <p:spPr>
          <a:xfrm>
            <a:off x="639270" y="1406546"/>
            <a:ext cx="23334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Starting with this AVL tree:</a:t>
            </a:r>
            <a:endParaRPr lang="en-US" sz="2800" dirty="0"/>
          </a:p>
        </p:txBody>
      </p:sp>
      <p:cxnSp>
        <p:nvCxnSpPr>
          <p:cNvPr id="510" name="Straight Connector 509"/>
          <p:cNvCxnSpPr/>
          <p:nvPr/>
        </p:nvCxnSpPr>
        <p:spPr>
          <a:xfrm>
            <a:off x="612430" y="3954780"/>
            <a:ext cx="801253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44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 of AVL Trees</a:t>
            </a:r>
            <a:endParaRPr lang="en-US" dirty="0"/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814388" y="1604010"/>
            <a:ext cx="6737985" cy="483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/>
            <a:r>
              <a:rPr lang="en-US" sz="2200" dirty="0">
                <a:latin typeface="+mj-lt"/>
              </a:rPr>
              <a:t>Arguments for AVL trees:</a:t>
            </a:r>
          </a:p>
          <a:p>
            <a:pPr marL="457200" indent="-457200">
              <a:buFontTx/>
              <a:buAutoNum type="arabicPeriod"/>
            </a:pPr>
            <a:r>
              <a:rPr lang="en-US" sz="2200" dirty="0" smtClean="0">
                <a:latin typeface="+mj-lt"/>
              </a:rPr>
              <a:t>All </a:t>
            </a:r>
            <a:r>
              <a:rPr lang="en-US" sz="2200" dirty="0">
                <a:latin typeface="+mj-lt"/>
              </a:rPr>
              <a:t>operations logarithmic worst-case because trees are </a:t>
            </a:r>
            <a:r>
              <a:rPr lang="en-US" sz="2200" i="1" dirty="0">
                <a:latin typeface="+mj-lt"/>
              </a:rPr>
              <a:t>always</a:t>
            </a:r>
            <a:r>
              <a:rPr lang="en-US" sz="2200" dirty="0">
                <a:latin typeface="+mj-lt"/>
              </a:rPr>
              <a:t>  balanced</a:t>
            </a:r>
          </a:p>
          <a:p>
            <a:pPr marL="457200" indent="-457200">
              <a:buFontTx/>
              <a:buAutoNum type="arabicPeriod"/>
            </a:pPr>
            <a:r>
              <a:rPr lang="en-US" sz="2200" dirty="0">
                <a:latin typeface="+mj-lt"/>
              </a:rPr>
              <a:t>Height balancing adds no more than a constant factor to the speed of 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insert</a:t>
            </a:r>
            <a:r>
              <a:rPr lang="en-US" sz="2200" dirty="0">
                <a:latin typeface="+mj-lt"/>
              </a:rPr>
              <a:t> and 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delete</a:t>
            </a:r>
            <a:endParaRPr lang="en-US" sz="2200" dirty="0">
              <a:latin typeface="+mj-lt"/>
            </a:endParaRPr>
          </a:p>
          <a:p>
            <a:pPr marL="457200" indent="-457200"/>
            <a:endParaRPr lang="en-US" sz="2200" dirty="0">
              <a:latin typeface="+mj-lt"/>
            </a:endParaRPr>
          </a:p>
          <a:p>
            <a:pPr marL="457200" indent="-457200"/>
            <a:r>
              <a:rPr lang="en-US" sz="2200" dirty="0">
                <a:latin typeface="+mj-lt"/>
              </a:rPr>
              <a:t>Arguments against AVL trees:</a:t>
            </a:r>
          </a:p>
          <a:p>
            <a:pPr marL="457200" indent="-457200">
              <a:buFontTx/>
              <a:buAutoNum type="arabicPeriod"/>
            </a:pPr>
            <a:r>
              <a:rPr lang="en-US" sz="2200" dirty="0" smtClean="0">
                <a:latin typeface="+mj-lt"/>
              </a:rPr>
              <a:t>Difficult </a:t>
            </a:r>
            <a:r>
              <a:rPr lang="en-US" sz="2200" dirty="0">
                <a:latin typeface="+mj-lt"/>
              </a:rPr>
              <a:t>to program &amp; debug [but done once in a library!]</a:t>
            </a:r>
          </a:p>
          <a:p>
            <a:pPr marL="457200" indent="-457200">
              <a:buFontTx/>
              <a:buAutoNum type="arabicPeriod"/>
            </a:pPr>
            <a:r>
              <a:rPr lang="en-US" sz="2200" dirty="0">
                <a:latin typeface="+mj-lt"/>
              </a:rPr>
              <a:t>More space for height field</a:t>
            </a:r>
          </a:p>
          <a:p>
            <a:pPr marL="457200" indent="-457200">
              <a:buFontTx/>
              <a:buAutoNum type="arabicPeriod"/>
            </a:pPr>
            <a:r>
              <a:rPr lang="en-US" sz="2200" dirty="0">
                <a:latin typeface="+mj-lt"/>
              </a:rPr>
              <a:t>Asymptotically faster but rebalancing takes a little time</a:t>
            </a:r>
          </a:p>
          <a:p>
            <a:pPr marL="457200" indent="-457200">
              <a:buFontTx/>
              <a:buAutoNum type="arabicPeriod"/>
            </a:pPr>
            <a:r>
              <a:rPr lang="en-US" sz="2200" dirty="0">
                <a:latin typeface="+mj-lt"/>
              </a:rPr>
              <a:t>If </a:t>
            </a:r>
            <a:r>
              <a:rPr lang="en-US" sz="2200" i="1" dirty="0">
                <a:latin typeface="+mj-lt"/>
              </a:rPr>
              <a:t>amortized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smtClean="0">
                <a:latin typeface="+mj-lt"/>
              </a:rPr>
              <a:t>logarithmic </a:t>
            </a:r>
            <a:r>
              <a:rPr lang="en-US" sz="2200" dirty="0">
                <a:latin typeface="+mj-lt"/>
              </a:rPr>
              <a:t>time is enough, use splay trees (also in the </a:t>
            </a:r>
            <a:r>
              <a:rPr lang="en-US" sz="2200" dirty="0" smtClean="0">
                <a:latin typeface="+mj-lt"/>
              </a:rPr>
              <a:t>text, not covered in this class)</a:t>
            </a:r>
            <a:endParaRPr lang="en-US" sz="2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256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Marcellus"/>
              </a:rPr>
              <a:t>Queries?</a:t>
            </a:r>
            <a:endParaRPr lang="en-US" dirty="0">
              <a:solidFill>
                <a:srgbClr val="C00000"/>
              </a:solidFill>
              <a:latin typeface="Marcellus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5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>
                <a:solidFill>
                  <a:srgbClr val="C00000"/>
                </a:solidFill>
                <a:latin typeface="Marcellus"/>
              </a:rPr>
              <a:t>Thank you!</a:t>
            </a:r>
            <a:endParaRPr lang="en-US" dirty="0">
              <a:solidFill>
                <a:srgbClr val="C00000"/>
              </a:solidFill>
              <a:latin typeface="Marcellus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61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0"/>
            <a:ext cx="8229600" cy="655638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C00000"/>
                </a:solidFill>
                <a:latin typeface="Marcellus"/>
              </a:rPr>
              <a:t>2. </a:t>
            </a:r>
            <a:r>
              <a:rPr lang="en-US" sz="4000" dirty="0" smtClean="0">
                <a:solidFill>
                  <a:srgbClr val="C00000"/>
                </a:solidFill>
                <a:latin typeface="Marcellus"/>
              </a:rPr>
              <a:t>Edge</a:t>
            </a:r>
            <a:endParaRPr lang="en-US" sz="4000" dirty="0">
              <a:solidFill>
                <a:srgbClr val="C00000"/>
              </a:solidFill>
              <a:latin typeface="Marcellus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3352800" cy="4525963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latin typeface="Fira sans"/>
              </a:rPr>
              <a:t>The </a:t>
            </a:r>
            <a:r>
              <a:rPr lang="en-US" dirty="0">
                <a:latin typeface="Fira sans"/>
              </a:rPr>
              <a:t>connecting link between any two nodes is called as an edge.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Fira sans"/>
              </a:rPr>
              <a:t>In a tree with n number of nodes, there are exactly (n-1) number of edges.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>
              <a:latin typeface="Fira sans"/>
            </a:endParaRPr>
          </a:p>
        </p:txBody>
      </p:sp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pic>
        <p:nvPicPr>
          <p:cNvPr id="10" name="Picture 2" descr="https://www.gatevidyalay.com/wp-content/uploads/2018/07/Parent-Tree-Terminology-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133600"/>
            <a:ext cx="44958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21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Marcellus"/>
              </a:rPr>
              <a:t>3. </a:t>
            </a:r>
            <a:r>
              <a:rPr lang="en-US" dirty="0" smtClean="0">
                <a:solidFill>
                  <a:srgbClr val="C00000"/>
                </a:solidFill>
                <a:latin typeface="Marcellus"/>
              </a:rPr>
              <a:t>Parent</a:t>
            </a:r>
            <a:endParaRPr lang="en-US" dirty="0">
              <a:solidFill>
                <a:srgbClr val="C00000"/>
              </a:solidFill>
              <a:latin typeface="Marcellu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5052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 </a:t>
            </a:r>
            <a:r>
              <a:rPr lang="en-US" dirty="0"/>
              <a:t>node which has a branch from it to any other node is called as a parent node.</a:t>
            </a:r>
          </a:p>
          <a:p>
            <a:r>
              <a:rPr lang="en-US" dirty="0"/>
              <a:t>In other words, the node which has one or more children is called as a parent node.</a:t>
            </a:r>
          </a:p>
          <a:p>
            <a:r>
              <a:rPr lang="en-US" dirty="0"/>
              <a:t>In a tree, a parent node can have any number of child nodes.</a:t>
            </a:r>
          </a:p>
        </p:txBody>
      </p:sp>
      <p:pic>
        <p:nvPicPr>
          <p:cNvPr id="6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pic>
        <p:nvPicPr>
          <p:cNvPr id="6146" name="Picture 2" descr="https://www.gatevidyalay.com/wp-content/uploads/2018/07/Parent-Tree-Terminology-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371600"/>
            <a:ext cx="44958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52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Marcellus"/>
              </a:rPr>
              <a:t>4. </a:t>
            </a:r>
            <a:r>
              <a:rPr lang="en-US" dirty="0" smtClean="0">
                <a:solidFill>
                  <a:srgbClr val="C00000"/>
                </a:solidFill>
                <a:latin typeface="Marcellus"/>
              </a:rPr>
              <a:t>Child</a:t>
            </a:r>
            <a:endParaRPr lang="en-US" dirty="0">
              <a:solidFill>
                <a:srgbClr val="C00000"/>
              </a:solidFill>
              <a:latin typeface="Marcellu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57600" cy="4525963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node which is a descendant of some node is called as a child node.</a:t>
            </a:r>
          </a:p>
          <a:p>
            <a:r>
              <a:rPr lang="en-US" dirty="0"/>
              <a:t>All the nodes except root node are child nodes.</a:t>
            </a:r>
          </a:p>
        </p:txBody>
      </p:sp>
      <p:pic>
        <p:nvPicPr>
          <p:cNvPr id="6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7170" name="Picture 2" descr="https://www.gatevidyalay.com/wp-content/uploads/2018/07/Child-Tree-Terminology-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362200"/>
            <a:ext cx="5158658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1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Marcellus"/>
              </a:rPr>
              <a:t>5. Siblings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3581400" cy="4525963"/>
          </a:xfrm>
        </p:spPr>
        <p:txBody>
          <a:bodyPr/>
          <a:lstStyle/>
          <a:p>
            <a:r>
              <a:rPr lang="en-US" dirty="0" smtClean="0"/>
              <a:t>Nodes </a:t>
            </a:r>
            <a:r>
              <a:rPr lang="en-US" dirty="0"/>
              <a:t>which belong to the same parent are called as siblings.</a:t>
            </a:r>
          </a:p>
          <a:p>
            <a:r>
              <a:rPr lang="en-US" dirty="0"/>
              <a:t>In other words, nodes with the same parent are sibling nodes.</a:t>
            </a:r>
          </a:p>
        </p:txBody>
      </p:sp>
      <p:pic>
        <p:nvPicPr>
          <p:cNvPr id="6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194" name="Picture 2" descr="https://www.gatevidyalay.com/wp-content/uploads/2018/07/Siblings-Tree-Terminology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676400"/>
            <a:ext cx="42576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1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Marcellus"/>
              </a:rPr>
              <a:t>6. Degree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4290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Degree </a:t>
            </a:r>
            <a:r>
              <a:rPr lang="en-US" dirty="0"/>
              <a:t>of a node is the total number of children of that node.</a:t>
            </a:r>
          </a:p>
          <a:p>
            <a:r>
              <a:rPr lang="en-US" dirty="0"/>
              <a:t>Degree of a tree is the highest degree of a node among all the nodes in the tree.</a:t>
            </a:r>
          </a:p>
        </p:txBody>
      </p:sp>
      <p:pic>
        <p:nvPicPr>
          <p:cNvPr id="6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9218" name="Picture 2" descr="https://www.gatevidyalay.com/wp-content/uploads/2018/07/Degree-Tree-Terminology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530210"/>
            <a:ext cx="5096313" cy="4666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39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0"/>
            <a:ext cx="8229600" cy="6556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C00000"/>
                </a:solidFill>
                <a:latin typeface="Marcellus"/>
              </a:rPr>
              <a:t>7. Internal </a:t>
            </a:r>
            <a:r>
              <a:rPr lang="en-US" sz="3600" dirty="0" smtClean="0">
                <a:solidFill>
                  <a:srgbClr val="C00000"/>
                </a:solidFill>
                <a:latin typeface="Marcellus"/>
              </a:rPr>
              <a:t>Node</a:t>
            </a:r>
            <a:endParaRPr lang="en-US" sz="3600" dirty="0">
              <a:solidFill>
                <a:srgbClr val="C00000"/>
              </a:solidFill>
              <a:latin typeface="Marcellus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4267200" cy="45259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latin typeface="Fira sans"/>
              </a:rPr>
              <a:t>The </a:t>
            </a:r>
            <a:r>
              <a:rPr lang="en-US" dirty="0">
                <a:latin typeface="Fira sans"/>
              </a:rPr>
              <a:t>node which has at least one child is called as an internal node.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Fira sans"/>
              </a:rPr>
              <a:t>Internal nodes are also called as non-terminal nodes.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Fira sans"/>
              </a:rPr>
              <a:t>Every non-leaf node is an internal node.</a:t>
            </a:r>
          </a:p>
        </p:txBody>
      </p:sp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pic>
        <p:nvPicPr>
          <p:cNvPr id="10242" name="Picture 2" descr="https://www.gatevidyalay.com/wp-content/uploads/2018/07/Internal-Node-Tree-Terminology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431" y="1752600"/>
            <a:ext cx="451239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991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Marcellus"/>
              </a:rPr>
              <a:t>Outline</a:t>
            </a:r>
            <a:endParaRPr lang="en-US" dirty="0">
              <a:solidFill>
                <a:srgbClr val="C00000"/>
              </a:solidFill>
              <a:latin typeface="Marcellu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6256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Fira sans"/>
              </a:rPr>
              <a:t>Tree – concept</a:t>
            </a:r>
          </a:p>
          <a:p>
            <a:r>
              <a:rPr lang="en-US" dirty="0" smtClean="0">
                <a:latin typeface="Fira sans"/>
              </a:rPr>
              <a:t>General tree</a:t>
            </a:r>
          </a:p>
          <a:p>
            <a:r>
              <a:rPr lang="en-US" dirty="0">
                <a:solidFill>
                  <a:srgbClr val="FF0000"/>
                </a:solidFill>
              </a:rPr>
              <a:t>Types of trees</a:t>
            </a:r>
            <a:endParaRPr lang="en-US" dirty="0" smtClean="0">
              <a:solidFill>
                <a:srgbClr val="FF0000"/>
              </a:solidFill>
              <a:latin typeface="Fira sans"/>
            </a:endParaRPr>
          </a:p>
          <a:p>
            <a:r>
              <a:rPr lang="en-US" dirty="0" smtClean="0">
                <a:latin typeface="Fira sans"/>
              </a:rPr>
              <a:t>Binary tree: </a:t>
            </a:r>
            <a:r>
              <a:rPr lang="en-US" dirty="0" smtClean="0"/>
              <a:t>representation, operation</a:t>
            </a:r>
          </a:p>
          <a:p>
            <a:r>
              <a:rPr lang="en-US" dirty="0" smtClean="0">
                <a:solidFill>
                  <a:srgbClr val="FF0000"/>
                </a:solidFill>
                <a:latin typeface="Fira sans"/>
              </a:rPr>
              <a:t>Binary tree traversal</a:t>
            </a:r>
            <a:endParaRPr lang="en-US" dirty="0">
              <a:solidFill>
                <a:srgbClr val="FF0000"/>
              </a:solidFill>
              <a:latin typeface="Fira sans"/>
            </a:endParaRPr>
          </a:p>
          <a:p>
            <a:r>
              <a:rPr lang="en-US" dirty="0" smtClean="0">
                <a:latin typeface="Fira sans"/>
              </a:rPr>
              <a:t>Binary search tree </a:t>
            </a:r>
          </a:p>
          <a:p>
            <a:r>
              <a:rPr lang="en-US" dirty="0" smtClean="0">
                <a:latin typeface="Fira sans"/>
              </a:rPr>
              <a:t>BST- The data structure and implementation</a:t>
            </a:r>
          </a:p>
          <a:p>
            <a:r>
              <a:rPr lang="en-US" dirty="0">
                <a:solidFill>
                  <a:srgbClr val="FF0000"/>
                </a:solidFill>
              </a:rPr>
              <a:t>Threaded binary trees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Search </a:t>
            </a:r>
            <a:r>
              <a:rPr lang="en-US" dirty="0">
                <a:solidFill>
                  <a:srgbClr val="FF0000"/>
                </a:solidFill>
              </a:rPr>
              <a:t>Trees </a:t>
            </a:r>
            <a:r>
              <a:rPr lang="en-US" dirty="0" smtClean="0">
                <a:solidFill>
                  <a:srgbClr val="FF0000"/>
                </a:solidFill>
              </a:rPr>
              <a:t>–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AVL </a:t>
            </a:r>
            <a:r>
              <a:rPr lang="en-US" dirty="0">
                <a:solidFill>
                  <a:srgbClr val="FF0000"/>
                </a:solidFill>
              </a:rPr>
              <a:t>tree, Multiway Search Tree, B Tree, B+ Tree, and </a:t>
            </a:r>
            <a:r>
              <a:rPr lang="en-US" dirty="0" err="1">
                <a:solidFill>
                  <a:srgbClr val="FF0000"/>
                </a:solidFill>
              </a:rPr>
              <a:t>Trie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Applications/Case </a:t>
            </a:r>
            <a:r>
              <a:rPr lang="en-US" dirty="0">
                <a:solidFill>
                  <a:srgbClr val="FF0000"/>
                </a:solidFill>
              </a:rPr>
              <a:t>study of trees.</a:t>
            </a:r>
            <a:endParaRPr lang="en-US" dirty="0" smtClean="0">
              <a:solidFill>
                <a:srgbClr val="FF0000"/>
              </a:solidFill>
              <a:latin typeface="Fira sans"/>
            </a:endParaRPr>
          </a:p>
          <a:p>
            <a:r>
              <a:rPr lang="en-US" dirty="0" smtClean="0">
                <a:latin typeface="Fira sans"/>
              </a:rPr>
              <a:t>Summary</a:t>
            </a:r>
          </a:p>
          <a:p>
            <a:r>
              <a:rPr lang="en-US" dirty="0" smtClean="0">
                <a:latin typeface="Fira sans"/>
              </a:rPr>
              <a:t>Queries?</a:t>
            </a:r>
          </a:p>
        </p:txBody>
      </p:sp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7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0"/>
            <a:ext cx="8229600" cy="655638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C00000"/>
                </a:solidFill>
                <a:latin typeface="Marcellus"/>
              </a:rPr>
              <a:t>8. Leaf </a:t>
            </a:r>
            <a:r>
              <a:rPr lang="en-US" sz="4000" dirty="0" smtClean="0">
                <a:solidFill>
                  <a:srgbClr val="C00000"/>
                </a:solidFill>
                <a:latin typeface="Marcellus"/>
              </a:rPr>
              <a:t>Node</a:t>
            </a:r>
            <a:endParaRPr lang="en-US" sz="4000" dirty="0">
              <a:solidFill>
                <a:srgbClr val="C00000"/>
              </a:solidFill>
              <a:latin typeface="Marcellus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2895600" cy="452596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latin typeface="Fira sans"/>
              </a:rPr>
              <a:t>The </a:t>
            </a:r>
            <a:r>
              <a:rPr lang="en-US" dirty="0">
                <a:latin typeface="Fira sans"/>
              </a:rPr>
              <a:t>node which does not have any child is called as a leaf node.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Fira sans"/>
              </a:rPr>
              <a:t>Leaf nodes are also called as external nodes or terminal nodes.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>
              <a:latin typeface="Fira sans"/>
            </a:endParaRPr>
          </a:p>
        </p:txBody>
      </p:sp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pic>
        <p:nvPicPr>
          <p:cNvPr id="11266" name="Picture 2" descr="https://www.gatevidyalay.com/wp-content/uploads/2018/07/Leaf-Node-Tree-Terminology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655762"/>
            <a:ext cx="4210050" cy="398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95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65563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  <a:latin typeface="Marcellus"/>
              </a:rPr>
              <a:t>9. </a:t>
            </a:r>
            <a:r>
              <a:rPr lang="en-US" dirty="0" smtClean="0">
                <a:solidFill>
                  <a:srgbClr val="C00000"/>
                </a:solidFill>
                <a:latin typeface="Marcellus"/>
              </a:rPr>
              <a:t>Level</a:t>
            </a:r>
            <a:endParaRPr lang="en-US" dirty="0">
              <a:solidFill>
                <a:srgbClr val="C00000"/>
              </a:solidFill>
              <a:latin typeface="Marcellu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3622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sz="2800" dirty="0" smtClean="0">
                <a:latin typeface="Fira sans"/>
              </a:rPr>
              <a:t> In </a:t>
            </a:r>
            <a:r>
              <a:rPr lang="en-US" sz="2800" dirty="0">
                <a:latin typeface="Fira sans"/>
              </a:rPr>
              <a:t>a tree, each step from top to bottom is called as level of a tree.</a:t>
            </a:r>
          </a:p>
          <a:p>
            <a:r>
              <a:rPr lang="en-US" sz="2800" dirty="0">
                <a:latin typeface="Fira sans"/>
              </a:rPr>
              <a:t>The level count starts with 0 and increments by 1 at each level or step.</a:t>
            </a:r>
          </a:p>
        </p:txBody>
      </p:sp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pic>
        <p:nvPicPr>
          <p:cNvPr id="12290" name="Picture 2" descr="https://www.gatevidyalay.com/wp-content/uploads/2018/07/Level-of-a-Tree-Tree-Terminology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676400"/>
            <a:ext cx="5870188" cy="465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58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65563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  <a:latin typeface="Marcellus"/>
              </a:rPr>
              <a:t>10. </a:t>
            </a:r>
            <a:r>
              <a:rPr lang="en-US" dirty="0" smtClean="0">
                <a:solidFill>
                  <a:srgbClr val="C00000"/>
                </a:solidFill>
                <a:latin typeface="Marcellus"/>
              </a:rPr>
              <a:t>Height</a:t>
            </a:r>
            <a:endParaRPr lang="en-US" dirty="0">
              <a:solidFill>
                <a:srgbClr val="C00000"/>
              </a:solidFill>
              <a:latin typeface="Marcellu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7338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Fira sans"/>
              </a:rPr>
              <a:t> Total </a:t>
            </a:r>
            <a:r>
              <a:rPr lang="en-US" dirty="0">
                <a:latin typeface="Fira sans"/>
              </a:rPr>
              <a:t>number of edges that lies on the longest path from any leaf node to a particular node is called as height of that </a:t>
            </a:r>
            <a:r>
              <a:rPr lang="en-US" dirty="0" smtClean="0">
                <a:latin typeface="Fira sans"/>
              </a:rPr>
              <a:t>node.</a:t>
            </a:r>
          </a:p>
          <a:p>
            <a:r>
              <a:rPr lang="en-US" dirty="0" smtClean="0">
                <a:latin typeface="Fira sans"/>
              </a:rPr>
              <a:t>Height </a:t>
            </a:r>
            <a:r>
              <a:rPr lang="en-US" dirty="0">
                <a:latin typeface="Fira sans"/>
              </a:rPr>
              <a:t>of a tree is the height of root </a:t>
            </a:r>
            <a:r>
              <a:rPr lang="en-US" dirty="0" smtClean="0">
                <a:latin typeface="Fira sans"/>
              </a:rPr>
              <a:t>node.</a:t>
            </a:r>
          </a:p>
          <a:p>
            <a:r>
              <a:rPr lang="en-US" dirty="0" smtClean="0">
                <a:latin typeface="Fira sans"/>
              </a:rPr>
              <a:t>Height </a:t>
            </a:r>
            <a:r>
              <a:rPr lang="en-US" dirty="0">
                <a:latin typeface="Fira sans"/>
              </a:rPr>
              <a:t>of all leaf nodes = 0</a:t>
            </a:r>
          </a:p>
        </p:txBody>
      </p:sp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pic>
        <p:nvPicPr>
          <p:cNvPr id="13314" name="Picture 2" descr="https://www.gatevidyalay.com/wp-content/uploads/2018/07/Height-Tree-Terminology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199" y="1752600"/>
            <a:ext cx="4930059" cy="385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0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65563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  <a:latin typeface="Marcellus"/>
              </a:rPr>
              <a:t>11. </a:t>
            </a:r>
            <a:r>
              <a:rPr lang="en-US" dirty="0" smtClean="0">
                <a:solidFill>
                  <a:srgbClr val="C00000"/>
                </a:solidFill>
                <a:latin typeface="Marcellus"/>
              </a:rPr>
              <a:t>Depth</a:t>
            </a:r>
            <a:endParaRPr lang="en-US" dirty="0">
              <a:solidFill>
                <a:srgbClr val="C00000"/>
              </a:solidFill>
              <a:latin typeface="Marcellu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5814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latin typeface="Fira sans"/>
              </a:rPr>
              <a:t> Total </a:t>
            </a:r>
            <a:r>
              <a:rPr lang="en-US" dirty="0">
                <a:latin typeface="Fira sans"/>
              </a:rPr>
              <a:t>number of edges from root node to a particular node is called as depth of that node.</a:t>
            </a:r>
          </a:p>
          <a:p>
            <a:r>
              <a:rPr lang="en-US" dirty="0">
                <a:latin typeface="Fira sans"/>
              </a:rPr>
              <a:t>Depth of a tree is the total number of edges from root node to a leaf node in the longest path.</a:t>
            </a:r>
          </a:p>
          <a:p>
            <a:r>
              <a:rPr lang="en-US" dirty="0">
                <a:latin typeface="Fira sans"/>
              </a:rPr>
              <a:t>Depth of the root node = 0</a:t>
            </a:r>
          </a:p>
          <a:p>
            <a:r>
              <a:rPr lang="en-US" dirty="0">
                <a:latin typeface="Fira sans"/>
              </a:rPr>
              <a:t>The terms “level” and “depth” are used interchangeably</a:t>
            </a:r>
            <a:r>
              <a:rPr lang="en-US" dirty="0" smtClean="0">
                <a:latin typeface="Fira sans"/>
              </a:rPr>
              <a:t>.</a:t>
            </a:r>
            <a:endParaRPr lang="en-US" dirty="0">
              <a:latin typeface="Fira sans"/>
            </a:endParaRPr>
          </a:p>
        </p:txBody>
      </p:sp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pic>
        <p:nvPicPr>
          <p:cNvPr id="14338" name="Picture 2" descr="https://www.gatevidyalay.com/wp-content/uploads/2018/07/Depth-Tree-Terminology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701" y="1752600"/>
            <a:ext cx="5158658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86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533400" indent="-533400"/>
            <a:r>
              <a:rPr lang="en-US" altLang="zh-CN" dirty="0">
                <a:solidFill>
                  <a:srgbClr val="C00000"/>
                </a:solidFill>
                <a:latin typeface="Marcellus"/>
                <a:ea typeface="宋体" pitchFamily="2" charset="-122"/>
              </a:rPr>
              <a:t>12. </a:t>
            </a:r>
            <a:r>
              <a:rPr lang="en-US" altLang="zh-CN" dirty="0" err="1" smtClean="0">
                <a:solidFill>
                  <a:srgbClr val="C00000"/>
                </a:solidFill>
                <a:latin typeface="Marcellus"/>
                <a:ea typeface="宋体" pitchFamily="2" charset="-122"/>
              </a:rPr>
              <a:t>Subtree</a:t>
            </a:r>
            <a:endParaRPr lang="en-US" altLang="zh-CN" dirty="0">
              <a:solidFill>
                <a:srgbClr val="C00000"/>
              </a:solidFill>
              <a:latin typeface="Marcellus"/>
              <a:ea typeface="宋体" pitchFamily="2" charset="-122"/>
            </a:endParaRP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981200"/>
            <a:ext cx="3505200" cy="4114800"/>
          </a:xfrm>
        </p:spPr>
        <p:txBody>
          <a:bodyPr>
            <a:normAutofit fontScale="92500"/>
          </a:bodyPr>
          <a:lstStyle/>
          <a:p>
            <a:pPr marL="533400" indent="-533400"/>
            <a:r>
              <a:rPr lang="en-US" altLang="zh-CN" dirty="0" smtClean="0">
                <a:ea typeface="宋体" pitchFamily="2" charset="-122"/>
              </a:rPr>
              <a:t> In </a:t>
            </a:r>
            <a:r>
              <a:rPr lang="en-US" altLang="zh-CN" dirty="0">
                <a:ea typeface="宋体" pitchFamily="2" charset="-122"/>
              </a:rPr>
              <a:t>a tree, each child from a node forms a </a:t>
            </a:r>
            <a:r>
              <a:rPr lang="en-US" altLang="zh-CN" dirty="0" err="1">
                <a:ea typeface="宋体" pitchFamily="2" charset="-122"/>
              </a:rPr>
              <a:t>subtree</a:t>
            </a:r>
            <a:r>
              <a:rPr lang="en-US" altLang="zh-CN" dirty="0">
                <a:ea typeface="宋体" pitchFamily="2" charset="-122"/>
              </a:rPr>
              <a:t> recursively.</a:t>
            </a:r>
          </a:p>
          <a:p>
            <a:pPr marL="533400" indent="-533400"/>
            <a:r>
              <a:rPr lang="en-US" altLang="zh-CN" dirty="0">
                <a:ea typeface="宋体" pitchFamily="2" charset="-122"/>
              </a:rPr>
              <a:t>Every child node forms a </a:t>
            </a:r>
            <a:r>
              <a:rPr lang="en-US" altLang="zh-CN" dirty="0" err="1">
                <a:ea typeface="宋体" pitchFamily="2" charset="-122"/>
              </a:rPr>
              <a:t>subtree</a:t>
            </a:r>
            <a:r>
              <a:rPr lang="en-US" altLang="zh-CN" dirty="0">
                <a:ea typeface="宋体" pitchFamily="2" charset="-122"/>
              </a:rPr>
              <a:t> on its parent node.</a:t>
            </a:r>
          </a:p>
        </p:txBody>
      </p:sp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1" y="5855376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4543" y="24594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798240" y="-597617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0089" y="0"/>
            <a:ext cx="420533" cy="55895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234"/>
            <a:ext cx="2434302" cy="811434"/>
          </a:xfrm>
          <a:prstGeom prst="rect">
            <a:avLst/>
          </a:prstGeom>
        </p:spPr>
      </p:pic>
      <p:pic>
        <p:nvPicPr>
          <p:cNvPr id="15362" name="Picture 2" descr="https://www.gatevidyalay.com/wp-content/uploads/2018/07/Subtree-Tree-Terminology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870008"/>
            <a:ext cx="5244682" cy="407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97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Marcellus"/>
              </a:rPr>
              <a:t>13. </a:t>
            </a:r>
            <a:r>
              <a:rPr lang="en-US" dirty="0" smtClean="0">
                <a:solidFill>
                  <a:srgbClr val="C00000"/>
                </a:solidFill>
                <a:latin typeface="Marcellus"/>
              </a:rPr>
              <a:t>Forest</a:t>
            </a:r>
            <a:endParaRPr lang="en-US" dirty="0">
              <a:solidFill>
                <a:srgbClr val="C00000"/>
              </a:solidFill>
              <a:latin typeface="Marcellus"/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1"/>
            <a:ext cx="8229600" cy="838200"/>
          </a:xfrm>
        </p:spPr>
        <p:txBody>
          <a:bodyPr/>
          <a:lstStyle/>
          <a:p>
            <a:r>
              <a:rPr lang="en-US" dirty="0" smtClean="0"/>
              <a:t> A </a:t>
            </a:r>
            <a:r>
              <a:rPr lang="en-US" dirty="0"/>
              <a:t>forest is a set of disjoint trees.</a:t>
            </a:r>
          </a:p>
        </p:txBody>
      </p:sp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pic>
        <p:nvPicPr>
          <p:cNvPr id="16386" name="Picture 2" descr="https://www.gatevidyalay.com/wp-content/uploads/2018/07/Forest-Tree-Terminology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514599"/>
            <a:ext cx="5801992" cy="332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00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Marcellus"/>
              </a:rPr>
              <a:t>14. Path</a:t>
            </a:r>
            <a:endParaRPr lang="en-US" dirty="0">
              <a:solidFill>
                <a:srgbClr val="C00000"/>
              </a:solidFill>
              <a:latin typeface="Marcellus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1"/>
            <a:ext cx="8229600" cy="1143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Fira sans"/>
              </a:rPr>
              <a:t>• The sequence </a:t>
            </a:r>
            <a:r>
              <a:rPr lang="en-US" dirty="0">
                <a:latin typeface="Fira sans"/>
              </a:rPr>
              <a:t>of consecutive edges from source node to destination node.</a:t>
            </a:r>
          </a:p>
        </p:txBody>
      </p:sp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pic>
        <p:nvPicPr>
          <p:cNvPr id="17410" name="Picture 2" descr="Data Structures Tutorials - Tree Terminology with exampl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26" y="2902247"/>
            <a:ext cx="7151903" cy="305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84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Marcellus"/>
              </a:rPr>
              <a:t>15. Keys</a:t>
            </a:r>
            <a:endParaRPr lang="en-US" dirty="0">
              <a:solidFill>
                <a:srgbClr val="C00000"/>
              </a:solidFill>
              <a:latin typeface="Marcellus"/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3352800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Fira sans"/>
              </a:rPr>
              <a:t>Key </a:t>
            </a:r>
            <a:r>
              <a:rPr lang="en-US" dirty="0">
                <a:latin typeface="Fira sans"/>
              </a:rPr>
              <a:t>represents a value of a node based on which a search operation is to be carried out for a node.</a:t>
            </a:r>
          </a:p>
        </p:txBody>
      </p:sp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pic>
        <p:nvPicPr>
          <p:cNvPr id="18434" name="Picture 2" descr="Data Structure - Binary Search Tree - Tutorialspoin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150" y="1676399"/>
            <a:ext cx="5333997" cy="415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46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Fira sans"/>
              </a:rPr>
              <a:t>• </a:t>
            </a:r>
            <a:r>
              <a:rPr lang="en-US" dirty="0">
                <a:latin typeface="Fira sans"/>
              </a:rPr>
              <a:t>Non-linear data structure</a:t>
            </a:r>
          </a:p>
          <a:p>
            <a:pPr marL="0" indent="0">
              <a:buNone/>
            </a:pPr>
            <a:r>
              <a:rPr lang="en-US" dirty="0">
                <a:latin typeface="Fira sans"/>
              </a:rPr>
              <a:t>• Combines advantages of an ordered </a:t>
            </a:r>
            <a:r>
              <a:rPr lang="en-US" dirty="0" smtClean="0">
                <a:latin typeface="Fira sans"/>
              </a:rPr>
              <a:t>array and linked list</a:t>
            </a:r>
            <a:endParaRPr lang="en-US" dirty="0">
              <a:latin typeface="Fira sans"/>
            </a:endParaRPr>
          </a:p>
          <a:p>
            <a:pPr marL="0" indent="0">
              <a:buNone/>
            </a:pPr>
            <a:r>
              <a:rPr lang="en-US" dirty="0">
                <a:latin typeface="Fira sans"/>
              </a:rPr>
              <a:t>• Searching as fast as in ordered array</a:t>
            </a:r>
          </a:p>
          <a:p>
            <a:pPr marL="0" indent="0">
              <a:buNone/>
            </a:pPr>
            <a:r>
              <a:rPr lang="en-US" dirty="0">
                <a:latin typeface="Fira sans"/>
              </a:rPr>
              <a:t>• Insertion and deletion as fast as in linked list</a:t>
            </a:r>
          </a:p>
          <a:p>
            <a:pPr marL="0" indent="0">
              <a:buNone/>
            </a:pPr>
            <a:r>
              <a:rPr lang="en-US" dirty="0">
                <a:latin typeface="Fira sans"/>
              </a:rPr>
              <a:t>• Simple and fast</a:t>
            </a:r>
          </a:p>
        </p:txBody>
      </p:sp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dirty="0">
                <a:solidFill>
                  <a:srgbClr val="C00000"/>
                </a:solidFill>
                <a:latin typeface="Marcellus"/>
              </a:rPr>
              <a:t>Characteristics of trees</a:t>
            </a:r>
          </a:p>
        </p:txBody>
      </p:sp>
    </p:spTree>
    <p:extLst>
      <p:ext uri="{BB962C8B-B14F-4D97-AF65-F5344CB8AC3E}">
        <p14:creationId xmlns:p14="http://schemas.microsoft.com/office/powerpoint/2010/main" val="192848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Marcellus"/>
              </a:rPr>
              <a:t>Application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Tx/>
              <a:buNone/>
            </a:pPr>
            <a:r>
              <a:rPr lang="en-US" dirty="0" smtClean="0"/>
              <a:t>• </a:t>
            </a:r>
            <a:r>
              <a:rPr lang="en-US" dirty="0"/>
              <a:t>Directory structure of a file </a:t>
            </a:r>
            <a:r>
              <a:rPr lang="en-US" dirty="0" smtClean="0"/>
              <a:t>storage</a:t>
            </a:r>
          </a:p>
          <a:p>
            <a:pPr>
              <a:buFontTx/>
              <a:buNone/>
            </a:pPr>
            <a:r>
              <a:rPr lang="en-US" dirty="0" smtClean="0"/>
              <a:t>• Structure of an arithmetic expressions</a:t>
            </a:r>
          </a:p>
          <a:p>
            <a:pPr>
              <a:buFontTx/>
              <a:buNone/>
            </a:pPr>
            <a:r>
              <a:rPr lang="en-US" dirty="0" smtClean="0"/>
              <a:t>• </a:t>
            </a:r>
            <a:r>
              <a:rPr lang="en-US" dirty="0"/>
              <a:t>Used in almost every 3D video game to determine what objects need to </a:t>
            </a:r>
            <a:r>
              <a:rPr lang="en-US" dirty="0" smtClean="0"/>
              <a:t>be rendered</a:t>
            </a:r>
            <a:r>
              <a:rPr lang="en-US" dirty="0"/>
              <a:t>.</a:t>
            </a:r>
          </a:p>
          <a:p>
            <a:pPr>
              <a:buFontTx/>
              <a:buNone/>
            </a:pPr>
            <a:r>
              <a:rPr lang="en-US" dirty="0"/>
              <a:t>• Used in almost every high-bandwidth router for storing router-tables.</a:t>
            </a:r>
          </a:p>
          <a:p>
            <a:pPr>
              <a:buFontTx/>
              <a:buNone/>
            </a:pPr>
            <a:r>
              <a:rPr lang="en-US" dirty="0"/>
              <a:t>• used in compression algorithms, such as those used by the .jpeg and .mp3 </a:t>
            </a:r>
            <a:r>
              <a:rPr lang="en-US" dirty="0" smtClean="0"/>
              <a:t>file formats</a:t>
            </a:r>
          </a:p>
          <a:p>
            <a:r>
              <a:rPr lang="en-US" dirty="0" smtClean="0"/>
              <a:t>Game trees</a:t>
            </a:r>
            <a:endParaRPr lang="en-US" dirty="0"/>
          </a:p>
        </p:txBody>
      </p:sp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05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Marcellus"/>
              </a:rPr>
              <a:t>Tree </a:t>
            </a:r>
            <a:endParaRPr lang="en-US" dirty="0">
              <a:solidFill>
                <a:srgbClr val="C00000"/>
              </a:solidFill>
              <a:latin typeface="Marcellu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linear data structures – strings, arrays, lists, stacks and queues </a:t>
            </a:r>
            <a:endParaRPr lang="en-US" dirty="0" smtClean="0"/>
          </a:p>
          <a:p>
            <a:r>
              <a:rPr lang="en-US" dirty="0" smtClean="0"/>
              <a:t>Non-linear data </a:t>
            </a:r>
            <a:r>
              <a:rPr lang="en-US" dirty="0"/>
              <a:t>structure </a:t>
            </a:r>
            <a:r>
              <a:rPr lang="en-US" dirty="0" smtClean="0"/>
              <a:t>- tree</a:t>
            </a:r>
            <a:r>
              <a:rPr lang="en-US" dirty="0"/>
              <a:t>. </a:t>
            </a:r>
          </a:p>
          <a:p>
            <a:r>
              <a:rPr lang="en-US" dirty="0" smtClean="0"/>
              <a:t>Mainly used </a:t>
            </a:r>
            <a:r>
              <a:rPr lang="en-US" dirty="0"/>
              <a:t>to represent data containing a hierarchical relationship between elements, for example, records, family trees and table of contents. </a:t>
            </a:r>
          </a:p>
          <a:p>
            <a:pPr lvl="1"/>
            <a:r>
              <a:rPr lang="en-US" dirty="0" smtClean="0"/>
              <a:t>E.g. a </a:t>
            </a:r>
            <a:r>
              <a:rPr lang="en-US" dirty="0"/>
              <a:t>parent-child relationship</a:t>
            </a:r>
            <a:endParaRPr lang="en-US" baseline="30000" dirty="0" smtClean="0">
              <a:solidFill>
                <a:srgbClr val="FF0000"/>
              </a:solidFill>
              <a:latin typeface="Fira sans"/>
            </a:endParaRPr>
          </a:p>
        </p:txBody>
      </p:sp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8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87836" y="55692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  <a:latin typeface="Marcellus"/>
              </a:rPr>
              <a:t>Directory structure of a file </a:t>
            </a:r>
            <a:r>
              <a:rPr lang="en-US" dirty="0" smtClean="0">
                <a:solidFill>
                  <a:srgbClr val="C00000"/>
                </a:solidFill>
                <a:latin typeface="Marcellus"/>
              </a:rPr>
              <a:t>storage</a:t>
            </a:r>
            <a:endParaRPr lang="en-US" dirty="0">
              <a:solidFill>
                <a:srgbClr val="C00000"/>
              </a:solidFill>
              <a:latin typeface="Marcellus"/>
            </a:endParaRPr>
          </a:p>
        </p:txBody>
      </p:sp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1026" name="Picture 2" descr="Operating Systems: File-System Interfa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89" y="2133600"/>
            <a:ext cx="8652191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74305" y="5562600"/>
            <a:ext cx="80522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courtesy: </a:t>
            </a:r>
            <a:r>
              <a:rPr lang="en-US" dirty="0"/>
              <a:t>https://www.cs.uic.edu/~jbell/CourseNotes/OperatingSystems/images/Chapter11/11_10_TwoLevelStructure.jpg </a:t>
            </a:r>
          </a:p>
        </p:txBody>
      </p:sp>
    </p:spTree>
    <p:extLst>
      <p:ext uri="{BB962C8B-B14F-4D97-AF65-F5344CB8AC3E}">
        <p14:creationId xmlns:p14="http://schemas.microsoft.com/office/powerpoint/2010/main" val="261920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65424" y="9088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  <a:latin typeface="Marcellus"/>
              </a:rPr>
              <a:t> </a:t>
            </a:r>
            <a:r>
              <a:rPr lang="en-US" sz="4000" dirty="0">
                <a:solidFill>
                  <a:srgbClr val="C00000"/>
                </a:solidFill>
                <a:latin typeface="Marcellus"/>
              </a:rPr>
              <a:t>Structure of an arithmetic expressions</a:t>
            </a:r>
          </a:p>
        </p:txBody>
      </p:sp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pic>
        <p:nvPicPr>
          <p:cNvPr id="2050" name="Picture 2" descr="Expression Tree - GeeksforGeek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76400"/>
            <a:ext cx="3520835" cy="433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75346" y="6488668"/>
            <a:ext cx="8751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 courtesy: </a:t>
            </a:r>
            <a:r>
              <a:rPr lang="en-US" dirty="0"/>
              <a:t>https://media.geeksforgeeks.org/wp-content/uploads/expression-tree.png</a:t>
            </a:r>
          </a:p>
        </p:txBody>
      </p:sp>
    </p:spTree>
    <p:extLst>
      <p:ext uri="{BB962C8B-B14F-4D97-AF65-F5344CB8AC3E}">
        <p14:creationId xmlns:p14="http://schemas.microsoft.com/office/powerpoint/2010/main" val="261920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87836" y="890193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Marcellus"/>
              </a:rPr>
              <a:t>Object rendering in 3-D game</a:t>
            </a:r>
            <a:endParaRPr lang="en-US" dirty="0">
              <a:solidFill>
                <a:srgbClr val="C00000"/>
              </a:solidFill>
              <a:latin typeface="Marcellus"/>
            </a:endParaRPr>
          </a:p>
        </p:txBody>
      </p:sp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3074" name="Picture 2" descr="Game Tutorial: Introduction - 202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91" y="2133600"/>
            <a:ext cx="5761139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524000" y="5835651"/>
            <a:ext cx="700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Courtesy: https://www.bogotobogo.com/Games/images/BVH.png</a:t>
            </a:r>
          </a:p>
        </p:txBody>
      </p:sp>
    </p:spTree>
    <p:extLst>
      <p:ext uri="{BB962C8B-B14F-4D97-AF65-F5344CB8AC3E}">
        <p14:creationId xmlns:p14="http://schemas.microsoft.com/office/powerpoint/2010/main" val="261920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87836" y="484476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Marcellus"/>
              </a:rPr>
              <a:t>DNS Server entries</a:t>
            </a:r>
            <a:endParaRPr lang="en-US" dirty="0">
              <a:solidFill>
                <a:srgbClr val="C00000"/>
              </a:solidFill>
              <a:latin typeface="Marcellus"/>
            </a:endParaRPr>
          </a:p>
        </p:txBody>
      </p:sp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4098" name="Picture 2" descr="DNS Explained. Hierarchy and Architecture - DEV Communit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86" y="1295400"/>
            <a:ext cx="6691313" cy="457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77871" y="5762302"/>
            <a:ext cx="8148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Courtesy: https://res.cloudinary.com/practicaldev/image/fetch/s--b9G6DenD--/c_limit%2Cf_auto%2Cfl_progressive%2Cq_auto%2Cw_880/https://i.imgur.com/xOdVIPZ.png</a:t>
            </a:r>
          </a:p>
        </p:txBody>
      </p:sp>
    </p:spTree>
    <p:extLst>
      <p:ext uri="{BB962C8B-B14F-4D97-AF65-F5344CB8AC3E}">
        <p14:creationId xmlns:p14="http://schemas.microsoft.com/office/powerpoint/2010/main" val="261920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87836" y="583823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Marcellus"/>
              </a:rPr>
              <a:t>Compression Algorithm</a:t>
            </a:r>
            <a:endParaRPr lang="en-US" dirty="0">
              <a:solidFill>
                <a:srgbClr val="C00000"/>
              </a:solidFill>
              <a:latin typeface="Marcellus"/>
            </a:endParaRPr>
          </a:p>
        </p:txBody>
      </p:sp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5122" name="Picture 2" descr="Huffman Code | Brilliant Math &amp;amp; Science Wiki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243" y="1656884"/>
            <a:ext cx="5574827" cy="416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88866" y="5972988"/>
            <a:ext cx="6860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https://brilliant-staff-media.s3-us-west-2.amazonaws.com/tiffany-wang/VEIWKBhSSc.png</a:t>
            </a:r>
          </a:p>
        </p:txBody>
      </p:sp>
    </p:spTree>
    <p:extLst>
      <p:ext uri="{BB962C8B-B14F-4D97-AF65-F5344CB8AC3E}">
        <p14:creationId xmlns:p14="http://schemas.microsoft.com/office/powerpoint/2010/main" val="261920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Marcellus"/>
              </a:rPr>
              <a:t>Game Tree</a:t>
            </a:r>
            <a:endParaRPr lang="en-US" dirty="0">
              <a:solidFill>
                <a:srgbClr val="C00000"/>
              </a:solidFill>
              <a:latin typeface="Marcellus"/>
            </a:endParaRPr>
          </a:p>
        </p:txBody>
      </p:sp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pic>
        <p:nvPicPr>
          <p:cNvPr id="6146" name="Picture 2" descr="Computer Science Game Tre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713" y="1349375"/>
            <a:ext cx="5715000" cy="448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42720" y="6196807"/>
            <a:ext cx="840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 Courtesy: https</a:t>
            </a:r>
            <a:r>
              <a:rPr lang="en-US" dirty="0"/>
              <a:t>://www.ocf.berkeley.edu/~yosenl/extras/alphabeta/alphabeta.jpg</a:t>
            </a:r>
          </a:p>
        </p:txBody>
      </p:sp>
    </p:spTree>
    <p:extLst>
      <p:ext uri="{BB962C8B-B14F-4D97-AF65-F5344CB8AC3E}">
        <p14:creationId xmlns:p14="http://schemas.microsoft.com/office/powerpoint/2010/main" val="261920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23873" y="1600200"/>
            <a:ext cx="3062927" cy="4525963"/>
          </a:xfrm>
        </p:spPr>
        <p:txBody>
          <a:bodyPr/>
          <a:lstStyle/>
          <a:p>
            <a:r>
              <a:rPr lang="en-US" dirty="0" err="1" smtClean="0"/>
              <a:t>Bandersnatch</a:t>
            </a:r>
            <a:endParaRPr lang="en-US" dirty="0"/>
          </a:p>
        </p:txBody>
      </p:sp>
      <p:pic>
        <p:nvPicPr>
          <p:cNvPr id="7170" name="Picture 2" descr="Bandersnatch : A movie with alternate endings about a video game with  alternate endings based on a book with alternate endings written by an  author who had many lives.: Bandersnat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894"/>
            <a:ext cx="562387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87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Marcellus"/>
              </a:rPr>
              <a:t>Binary Trees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Fira sans"/>
              </a:rPr>
              <a:t> </a:t>
            </a:r>
            <a:r>
              <a:rPr lang="en-US" dirty="0">
                <a:latin typeface="Fira sans"/>
              </a:rPr>
              <a:t>A binary tree, T, is either empty or such that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Fira sans"/>
              </a:rPr>
              <a:t>T </a:t>
            </a:r>
            <a:r>
              <a:rPr lang="en-US" dirty="0">
                <a:latin typeface="Fira sans"/>
              </a:rPr>
              <a:t>has a special node called the root </a:t>
            </a:r>
            <a:r>
              <a:rPr lang="en-US" dirty="0" smtClean="0">
                <a:latin typeface="Fira sans"/>
              </a:rPr>
              <a:t>node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Fira sans"/>
              </a:rPr>
              <a:t>T </a:t>
            </a:r>
            <a:r>
              <a:rPr lang="en-US" dirty="0">
                <a:latin typeface="Fira sans"/>
              </a:rPr>
              <a:t>has two sets of nodes L</a:t>
            </a:r>
            <a:r>
              <a:rPr lang="en-US" baseline="-25000" dirty="0">
                <a:latin typeface="Fira sans"/>
              </a:rPr>
              <a:t>T</a:t>
            </a:r>
            <a:r>
              <a:rPr lang="en-US" dirty="0">
                <a:latin typeface="Fira sans"/>
              </a:rPr>
              <a:t> and R</a:t>
            </a:r>
            <a:r>
              <a:rPr lang="en-US" baseline="-25000" dirty="0">
                <a:latin typeface="Fira sans"/>
              </a:rPr>
              <a:t>T</a:t>
            </a:r>
            <a:r>
              <a:rPr lang="en-US" dirty="0">
                <a:latin typeface="Fira sans"/>
              </a:rPr>
              <a:t> , called the left </a:t>
            </a:r>
            <a:r>
              <a:rPr lang="en-US" dirty="0" err="1">
                <a:latin typeface="Fira sans"/>
              </a:rPr>
              <a:t>subtree</a:t>
            </a:r>
            <a:r>
              <a:rPr lang="en-US" dirty="0">
                <a:latin typeface="Fira sans"/>
              </a:rPr>
              <a:t> and right </a:t>
            </a:r>
            <a:r>
              <a:rPr lang="en-US" dirty="0" err="1">
                <a:latin typeface="Fira sans"/>
              </a:rPr>
              <a:t>subtree</a:t>
            </a:r>
            <a:r>
              <a:rPr lang="en-US" dirty="0">
                <a:latin typeface="Fira sans"/>
              </a:rPr>
              <a:t> of T, respectively. </a:t>
            </a:r>
            <a:endParaRPr lang="en-US" dirty="0" smtClean="0">
              <a:latin typeface="Fira sans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Fira sans"/>
              </a:rPr>
              <a:t>L</a:t>
            </a:r>
            <a:r>
              <a:rPr lang="en-US" baseline="-25000" dirty="0" smtClean="0">
                <a:latin typeface="Fira sans"/>
              </a:rPr>
              <a:t>T</a:t>
            </a:r>
            <a:r>
              <a:rPr lang="en-US" dirty="0" smtClean="0">
                <a:latin typeface="Fira sans"/>
              </a:rPr>
              <a:t> </a:t>
            </a:r>
            <a:r>
              <a:rPr lang="en-US" dirty="0">
                <a:latin typeface="Fira sans"/>
              </a:rPr>
              <a:t>and R</a:t>
            </a:r>
            <a:r>
              <a:rPr lang="en-US" baseline="-25000" dirty="0">
                <a:latin typeface="Fira sans"/>
              </a:rPr>
              <a:t>T</a:t>
            </a:r>
            <a:r>
              <a:rPr lang="en-US" dirty="0">
                <a:latin typeface="Fira sans"/>
              </a:rPr>
              <a:t> are binary trees. </a:t>
            </a:r>
            <a:endParaRPr lang="en-US" dirty="0">
              <a:solidFill>
                <a:srgbClr val="FF0000"/>
              </a:solidFill>
              <a:latin typeface="Fira sans"/>
            </a:endParaRPr>
          </a:p>
        </p:txBody>
      </p:sp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3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Difference between General tree and Binary tree - GeeksforGee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60148"/>
            <a:ext cx="8382000" cy="516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97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73183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  <a:latin typeface="Marcellus"/>
              </a:rPr>
              <a:t>Binary Tree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776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Fira sans"/>
              </a:rPr>
              <a:t>A </a:t>
            </a:r>
            <a:r>
              <a:rPr lang="en-US" dirty="0">
                <a:latin typeface="Fira sans"/>
              </a:rPr>
              <a:t>binary tree is a finite set of elements that are either empty or is partitioned into three disjoint </a:t>
            </a:r>
            <a:r>
              <a:rPr lang="en-US" dirty="0" smtClean="0">
                <a:latin typeface="Fira sans"/>
              </a:rPr>
              <a:t>subsets.</a:t>
            </a:r>
          </a:p>
          <a:p>
            <a:r>
              <a:rPr lang="en-US" dirty="0" smtClean="0">
                <a:latin typeface="Fira sans"/>
              </a:rPr>
              <a:t>The </a:t>
            </a:r>
            <a:r>
              <a:rPr lang="en-US" dirty="0">
                <a:latin typeface="Fira sans"/>
              </a:rPr>
              <a:t>first subset contains a single element called the root of the tree. </a:t>
            </a:r>
          </a:p>
          <a:p>
            <a:r>
              <a:rPr lang="en-US" dirty="0" smtClean="0">
                <a:latin typeface="Fira sans"/>
              </a:rPr>
              <a:t>The </a:t>
            </a:r>
            <a:r>
              <a:rPr lang="en-US" dirty="0">
                <a:latin typeface="Fira sans"/>
              </a:rPr>
              <a:t>other two subsets are themselves binary trees called the left and right sub-trees of the original tree. </a:t>
            </a:r>
          </a:p>
          <a:p>
            <a:r>
              <a:rPr lang="en-US" dirty="0" smtClean="0">
                <a:latin typeface="Fira sans"/>
              </a:rPr>
              <a:t>A </a:t>
            </a:r>
            <a:r>
              <a:rPr lang="en-US" dirty="0">
                <a:latin typeface="Fira sans"/>
              </a:rPr>
              <a:t>left or right sub-tree can be empty. </a:t>
            </a:r>
          </a:p>
          <a:p>
            <a:r>
              <a:rPr lang="en-US" dirty="0" smtClean="0">
                <a:latin typeface="Fira sans"/>
              </a:rPr>
              <a:t>Each </a:t>
            </a:r>
            <a:r>
              <a:rPr lang="en-US" dirty="0">
                <a:latin typeface="Fira sans"/>
              </a:rPr>
              <a:t>element of a binary tree is called a node of the </a:t>
            </a:r>
            <a:r>
              <a:rPr lang="en-US" dirty="0" smtClean="0">
                <a:latin typeface="Fira sans"/>
              </a:rPr>
              <a:t>tree</a:t>
            </a:r>
            <a:endParaRPr lang="en-US" dirty="0">
              <a:latin typeface="Fira sans"/>
            </a:endParaRPr>
          </a:p>
        </p:txBody>
      </p:sp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8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6556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A family tree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panose="020B0604020202020204" pitchFamily="34" charset="0"/>
              <a:buChar char="•"/>
            </a:pPr>
            <a:endParaRPr lang="en-US" altLang="en-US" sz="3600" dirty="0" smtClean="0"/>
          </a:p>
          <a:p>
            <a:pPr marL="342900" lvl="1" indent="-342900">
              <a:buNone/>
            </a:pPr>
            <a:endParaRPr lang="en-US" altLang="en-US" sz="3600" dirty="0" smtClean="0"/>
          </a:p>
          <a:p>
            <a:endParaRPr lang="en-US" dirty="0"/>
          </a:p>
        </p:txBody>
      </p:sp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Fira san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85" y="1576565"/>
            <a:ext cx="7391400" cy="4748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8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944943"/>
            <a:ext cx="7848600" cy="7620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Marcellus"/>
              </a:rPr>
              <a:t>Binary Tree Properties</a:t>
            </a:r>
            <a:endParaRPr lang="en-US" altLang="zh-CN" dirty="0">
              <a:solidFill>
                <a:srgbClr val="C00000"/>
              </a:solidFill>
              <a:latin typeface="Marcellus"/>
              <a:ea typeface="宋体" pitchFamily="2" charset="-122"/>
            </a:endParaRP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2472" y="1985964"/>
            <a:ext cx="7848600" cy="4572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Fira sans"/>
              </a:rPr>
              <a:t>If </a:t>
            </a:r>
            <a:r>
              <a:rPr lang="en-US" dirty="0">
                <a:latin typeface="Fira sans"/>
              </a:rPr>
              <a:t>a binary tree contains m nodes at level L, it contains at most 2</a:t>
            </a:r>
            <a:r>
              <a:rPr lang="en-US" baseline="30000" dirty="0">
                <a:latin typeface="Fira sans"/>
              </a:rPr>
              <a:t>m</a:t>
            </a:r>
            <a:r>
              <a:rPr lang="en-US" dirty="0">
                <a:latin typeface="Fira sans"/>
              </a:rPr>
              <a:t> nodes at level L+1 </a:t>
            </a:r>
          </a:p>
          <a:p>
            <a:r>
              <a:rPr lang="en-US" dirty="0" smtClean="0">
                <a:latin typeface="Fira sans"/>
              </a:rPr>
              <a:t>Since </a:t>
            </a:r>
            <a:r>
              <a:rPr lang="en-US" dirty="0">
                <a:latin typeface="Fira sans"/>
              </a:rPr>
              <a:t>a binary tree can contain at most 1 node at level 0 (the root), it contains at most 2</a:t>
            </a:r>
            <a:r>
              <a:rPr lang="en-US" baseline="30000" dirty="0">
                <a:latin typeface="Fira sans"/>
              </a:rPr>
              <a:t>L</a:t>
            </a:r>
            <a:r>
              <a:rPr lang="en-US" dirty="0">
                <a:latin typeface="Fira sans"/>
              </a:rPr>
              <a:t> nodes at level L.</a:t>
            </a:r>
            <a:endParaRPr lang="en-US" altLang="zh-CN" dirty="0">
              <a:latin typeface="Fira sans"/>
              <a:ea typeface="宋体" pitchFamily="2" charset="-122"/>
              <a:cs typeface="Courier New" pitchFamily="49" charset="0"/>
            </a:endParaRPr>
          </a:p>
        </p:txBody>
      </p:sp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0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Oval 2"/>
          <p:cNvSpPr>
            <a:spLocks noChangeArrowheads="1"/>
          </p:cNvSpPr>
          <p:nvPr/>
        </p:nvSpPr>
        <p:spPr bwMode="auto">
          <a:xfrm>
            <a:off x="4038600" y="1066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6" name="Oval 4"/>
          <p:cNvSpPr>
            <a:spLocks noChangeArrowheads="1"/>
          </p:cNvSpPr>
          <p:nvPr/>
        </p:nvSpPr>
        <p:spPr bwMode="auto">
          <a:xfrm>
            <a:off x="3200400" y="17526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7" name="Oval 5"/>
          <p:cNvSpPr>
            <a:spLocks noChangeArrowheads="1"/>
          </p:cNvSpPr>
          <p:nvPr/>
        </p:nvSpPr>
        <p:spPr bwMode="auto">
          <a:xfrm>
            <a:off x="2209800" y="24384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8" name="Oval 6"/>
          <p:cNvSpPr>
            <a:spLocks noChangeArrowheads="1"/>
          </p:cNvSpPr>
          <p:nvPr/>
        </p:nvSpPr>
        <p:spPr bwMode="auto">
          <a:xfrm>
            <a:off x="4724400" y="23622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9" name="Oval 7"/>
          <p:cNvSpPr>
            <a:spLocks noChangeArrowheads="1"/>
          </p:cNvSpPr>
          <p:nvPr/>
        </p:nvSpPr>
        <p:spPr bwMode="auto">
          <a:xfrm>
            <a:off x="6781800" y="6019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2400" b="1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3080" name="Oval 8"/>
          <p:cNvSpPr>
            <a:spLocks noChangeArrowheads="1"/>
          </p:cNvSpPr>
          <p:nvPr/>
        </p:nvSpPr>
        <p:spPr bwMode="auto">
          <a:xfrm>
            <a:off x="5486400" y="32766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1" name="Oval 9"/>
          <p:cNvSpPr>
            <a:spLocks noChangeArrowheads="1"/>
          </p:cNvSpPr>
          <p:nvPr/>
        </p:nvSpPr>
        <p:spPr bwMode="auto">
          <a:xfrm>
            <a:off x="1371600" y="34290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2" name="Oval 10"/>
          <p:cNvSpPr>
            <a:spLocks noChangeArrowheads="1"/>
          </p:cNvSpPr>
          <p:nvPr/>
        </p:nvSpPr>
        <p:spPr bwMode="auto">
          <a:xfrm>
            <a:off x="5715000" y="51816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2400" b="1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3083" name="Oval 11"/>
          <p:cNvSpPr>
            <a:spLocks noChangeArrowheads="1"/>
          </p:cNvSpPr>
          <p:nvPr/>
        </p:nvSpPr>
        <p:spPr bwMode="auto">
          <a:xfrm>
            <a:off x="4114800" y="3352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4" name="Oval 12"/>
          <p:cNvSpPr>
            <a:spLocks noChangeArrowheads="1"/>
          </p:cNvSpPr>
          <p:nvPr/>
        </p:nvSpPr>
        <p:spPr bwMode="auto">
          <a:xfrm>
            <a:off x="3962400" y="51816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2400" b="1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3085" name="Oval 13"/>
          <p:cNvSpPr>
            <a:spLocks noChangeArrowheads="1"/>
          </p:cNvSpPr>
          <p:nvPr/>
        </p:nvSpPr>
        <p:spPr bwMode="auto">
          <a:xfrm>
            <a:off x="4800600" y="42672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2400" b="1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3086" name="Oval 14"/>
          <p:cNvSpPr>
            <a:spLocks noChangeArrowheads="1"/>
          </p:cNvSpPr>
          <p:nvPr/>
        </p:nvSpPr>
        <p:spPr bwMode="auto">
          <a:xfrm>
            <a:off x="3048000" y="34290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7" name="Oval 15"/>
          <p:cNvSpPr>
            <a:spLocks noChangeArrowheads="1"/>
          </p:cNvSpPr>
          <p:nvPr/>
        </p:nvSpPr>
        <p:spPr bwMode="auto">
          <a:xfrm>
            <a:off x="2133600" y="44196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2400" b="1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3088" name="Line 16"/>
          <p:cNvSpPr>
            <a:spLocks noChangeShapeType="1"/>
          </p:cNvSpPr>
          <p:nvPr/>
        </p:nvSpPr>
        <p:spPr bwMode="auto">
          <a:xfrm flipH="1">
            <a:off x="3657600" y="1524000"/>
            <a:ext cx="457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9" name="Line 17"/>
          <p:cNvSpPr>
            <a:spLocks noChangeShapeType="1"/>
          </p:cNvSpPr>
          <p:nvPr/>
        </p:nvSpPr>
        <p:spPr bwMode="auto">
          <a:xfrm flipH="1">
            <a:off x="2667000" y="2133600"/>
            <a:ext cx="533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0" name="Line 18"/>
          <p:cNvSpPr>
            <a:spLocks noChangeShapeType="1"/>
          </p:cNvSpPr>
          <p:nvPr/>
        </p:nvSpPr>
        <p:spPr bwMode="auto">
          <a:xfrm flipH="1">
            <a:off x="1752600" y="2895600"/>
            <a:ext cx="533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1" name="Line 19"/>
          <p:cNvSpPr>
            <a:spLocks noChangeShapeType="1"/>
          </p:cNvSpPr>
          <p:nvPr/>
        </p:nvSpPr>
        <p:spPr bwMode="auto">
          <a:xfrm>
            <a:off x="1828800" y="3886200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2" name="Line 20"/>
          <p:cNvSpPr>
            <a:spLocks noChangeShapeType="1"/>
          </p:cNvSpPr>
          <p:nvPr/>
        </p:nvSpPr>
        <p:spPr bwMode="auto">
          <a:xfrm>
            <a:off x="2667000" y="2895600"/>
            <a:ext cx="457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3" name="Line 21"/>
          <p:cNvSpPr>
            <a:spLocks noChangeShapeType="1"/>
          </p:cNvSpPr>
          <p:nvPr/>
        </p:nvSpPr>
        <p:spPr bwMode="auto">
          <a:xfrm>
            <a:off x="3733800" y="2057400"/>
            <a:ext cx="990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4" name="Line 22"/>
          <p:cNvSpPr>
            <a:spLocks noChangeShapeType="1"/>
          </p:cNvSpPr>
          <p:nvPr/>
        </p:nvSpPr>
        <p:spPr bwMode="auto">
          <a:xfrm flipH="1">
            <a:off x="4495800" y="2819400"/>
            <a:ext cx="304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5" name="Line 23"/>
          <p:cNvSpPr>
            <a:spLocks noChangeShapeType="1"/>
          </p:cNvSpPr>
          <p:nvPr/>
        </p:nvSpPr>
        <p:spPr bwMode="auto">
          <a:xfrm>
            <a:off x="5181600" y="2819400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6" name="Line 24"/>
          <p:cNvSpPr>
            <a:spLocks noChangeShapeType="1"/>
          </p:cNvSpPr>
          <p:nvPr/>
        </p:nvSpPr>
        <p:spPr bwMode="auto">
          <a:xfrm flipH="1">
            <a:off x="5181600" y="3733800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7" name="Line 25"/>
          <p:cNvSpPr>
            <a:spLocks noChangeShapeType="1"/>
          </p:cNvSpPr>
          <p:nvPr/>
        </p:nvSpPr>
        <p:spPr bwMode="auto">
          <a:xfrm flipH="1">
            <a:off x="4419600" y="4724400"/>
            <a:ext cx="457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8" name="Line 26"/>
          <p:cNvSpPr>
            <a:spLocks noChangeShapeType="1"/>
          </p:cNvSpPr>
          <p:nvPr/>
        </p:nvSpPr>
        <p:spPr bwMode="auto">
          <a:xfrm>
            <a:off x="5257800" y="4724400"/>
            <a:ext cx="533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9" name="Line 27"/>
          <p:cNvSpPr>
            <a:spLocks noChangeShapeType="1"/>
          </p:cNvSpPr>
          <p:nvPr/>
        </p:nvSpPr>
        <p:spPr bwMode="auto">
          <a:xfrm>
            <a:off x="6248400" y="5562600"/>
            <a:ext cx="533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00" name="Text Box 28"/>
          <p:cNvSpPr txBox="1">
            <a:spLocks noChangeArrowheads="1"/>
          </p:cNvSpPr>
          <p:nvPr/>
        </p:nvSpPr>
        <p:spPr bwMode="auto">
          <a:xfrm>
            <a:off x="4038600" y="1066800"/>
            <a:ext cx="557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sz="2400" b="1">
                <a:solidFill>
                  <a:schemeClr val="tx1"/>
                </a:solidFill>
              </a:rPr>
              <a:t> A </a:t>
            </a:r>
          </a:p>
        </p:txBody>
      </p:sp>
      <p:sp>
        <p:nvSpPr>
          <p:cNvPr id="3101" name="Text Box 29"/>
          <p:cNvSpPr txBox="1">
            <a:spLocks noChangeArrowheads="1"/>
          </p:cNvSpPr>
          <p:nvPr/>
        </p:nvSpPr>
        <p:spPr bwMode="auto">
          <a:xfrm>
            <a:off x="3276600" y="1752600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 b="1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3102" name="Text Box 30"/>
          <p:cNvSpPr txBox="1">
            <a:spLocks noChangeArrowheads="1"/>
          </p:cNvSpPr>
          <p:nvPr/>
        </p:nvSpPr>
        <p:spPr bwMode="auto">
          <a:xfrm>
            <a:off x="4724400" y="2362200"/>
            <a:ext cx="481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 b="1">
                <a:solidFill>
                  <a:schemeClr val="tx1"/>
                </a:solidFill>
              </a:rPr>
              <a:t> C</a:t>
            </a:r>
          </a:p>
        </p:txBody>
      </p:sp>
      <p:sp>
        <p:nvSpPr>
          <p:cNvPr id="3103" name="Text Box 31"/>
          <p:cNvSpPr txBox="1">
            <a:spLocks noChangeArrowheads="1"/>
          </p:cNvSpPr>
          <p:nvPr/>
        </p:nvSpPr>
        <p:spPr bwMode="auto">
          <a:xfrm>
            <a:off x="5410200" y="3276600"/>
            <a:ext cx="557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>
                <a:solidFill>
                  <a:schemeClr val="tx1"/>
                </a:solidFill>
              </a:rPr>
              <a:t>  </a:t>
            </a:r>
            <a:r>
              <a:rPr lang="en-US" altLang="zh-TW" sz="2400" b="1">
                <a:solidFill>
                  <a:schemeClr val="tx1"/>
                </a:solidFill>
              </a:rPr>
              <a:t>D</a:t>
            </a:r>
            <a:endParaRPr lang="en-US" altLang="zh-TW" sz="2400">
              <a:solidFill>
                <a:schemeClr val="tx1"/>
              </a:solidFill>
            </a:endParaRPr>
          </a:p>
        </p:txBody>
      </p:sp>
      <p:sp>
        <p:nvSpPr>
          <p:cNvPr id="3104" name="Text Box 32"/>
          <p:cNvSpPr txBox="1">
            <a:spLocks noChangeArrowheads="1"/>
          </p:cNvSpPr>
          <p:nvPr/>
        </p:nvSpPr>
        <p:spPr bwMode="auto">
          <a:xfrm>
            <a:off x="2209800" y="2438400"/>
            <a:ext cx="463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>
                <a:solidFill>
                  <a:schemeClr val="tx1"/>
                </a:solidFill>
              </a:rPr>
              <a:t> </a:t>
            </a:r>
            <a:r>
              <a:rPr lang="en-US" altLang="zh-TW" sz="2400" b="1">
                <a:solidFill>
                  <a:schemeClr val="tx1"/>
                </a:solidFill>
              </a:rPr>
              <a:t>E</a:t>
            </a:r>
            <a:endParaRPr lang="en-US" altLang="zh-TW" sz="2400">
              <a:solidFill>
                <a:schemeClr val="tx1"/>
              </a:solidFill>
            </a:endParaRPr>
          </a:p>
        </p:txBody>
      </p:sp>
      <p:sp>
        <p:nvSpPr>
          <p:cNvPr id="3106" name="Text Box 34"/>
          <p:cNvSpPr txBox="1">
            <a:spLocks noChangeArrowheads="1"/>
          </p:cNvSpPr>
          <p:nvPr/>
        </p:nvSpPr>
        <p:spPr bwMode="auto">
          <a:xfrm>
            <a:off x="3048000" y="3429000"/>
            <a:ext cx="446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>
                <a:solidFill>
                  <a:schemeClr val="tx1"/>
                </a:solidFill>
              </a:rPr>
              <a:t> </a:t>
            </a:r>
            <a:r>
              <a:rPr lang="en-US" altLang="zh-TW" sz="2400" b="1">
                <a:solidFill>
                  <a:schemeClr val="tx1"/>
                </a:solidFill>
              </a:rPr>
              <a:t>F</a:t>
            </a:r>
            <a:endParaRPr lang="en-US" altLang="zh-TW" sz="2400">
              <a:solidFill>
                <a:schemeClr val="tx1"/>
              </a:solidFill>
            </a:endParaRPr>
          </a:p>
        </p:txBody>
      </p:sp>
      <p:sp>
        <p:nvSpPr>
          <p:cNvPr id="3107" name="Text Box 35"/>
          <p:cNvSpPr txBox="1">
            <a:spLocks noChangeArrowheads="1"/>
          </p:cNvSpPr>
          <p:nvPr/>
        </p:nvSpPr>
        <p:spPr bwMode="auto">
          <a:xfrm>
            <a:off x="4175125" y="3394075"/>
            <a:ext cx="420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 b="1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3108" name="Text Box 36"/>
          <p:cNvSpPr txBox="1">
            <a:spLocks noChangeArrowheads="1"/>
          </p:cNvSpPr>
          <p:nvPr/>
        </p:nvSpPr>
        <p:spPr bwMode="auto">
          <a:xfrm>
            <a:off x="1279525" y="3470275"/>
            <a:ext cx="573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 b="1">
                <a:solidFill>
                  <a:schemeClr val="tx1"/>
                </a:solidFill>
              </a:rPr>
              <a:t>  K</a:t>
            </a:r>
          </a:p>
        </p:txBody>
      </p:sp>
    </p:spTree>
    <p:extLst>
      <p:ext uri="{BB962C8B-B14F-4D97-AF65-F5344CB8AC3E}">
        <p14:creationId xmlns:p14="http://schemas.microsoft.com/office/powerpoint/2010/main" val="148134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5</a:t>
            </a:r>
          </a:p>
        </p:txBody>
      </p:sp>
      <p:sp>
        <p:nvSpPr>
          <p:cNvPr id="7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EF34-E396-46E4-A247-560ACE5520F5}" type="slidenum">
              <a:rPr lang="en-US" altLang="zh-TW"/>
              <a:pPr/>
              <a:t>42</a:t>
            </a:fld>
            <a:endParaRPr lang="en-US" altLang="zh-TW"/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algn="ctr"/>
            <a:r>
              <a:rPr lang="en-US" altLang="zh-TW" sz="4400">
                <a:solidFill>
                  <a:schemeClr val="tx2"/>
                </a:solidFill>
              </a:rPr>
              <a:t>Samples of Trees</a:t>
            </a:r>
          </a:p>
        </p:txBody>
      </p:sp>
      <p:grpSp>
        <p:nvGrpSpPr>
          <p:cNvPr id="43011" name="Group 3"/>
          <p:cNvGrpSpPr>
            <a:grpSpLocks/>
          </p:cNvGrpSpPr>
          <p:nvPr/>
        </p:nvGrpSpPr>
        <p:grpSpPr bwMode="auto">
          <a:xfrm>
            <a:off x="2386013" y="1779588"/>
            <a:ext cx="571500" cy="569912"/>
            <a:chOff x="1389" y="1133"/>
            <a:chExt cx="360" cy="359"/>
          </a:xfrm>
        </p:grpSpPr>
        <p:sp>
          <p:nvSpPr>
            <p:cNvPr id="43012" name="Oval 4"/>
            <p:cNvSpPr>
              <a:spLocks noChangeArrowheads="1"/>
            </p:cNvSpPr>
            <p:nvPr/>
          </p:nvSpPr>
          <p:spPr bwMode="auto">
            <a:xfrm>
              <a:off x="1389" y="1133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13" name="Rectangle 5"/>
            <p:cNvSpPr>
              <a:spLocks noChangeArrowheads="1"/>
            </p:cNvSpPr>
            <p:nvPr/>
          </p:nvSpPr>
          <p:spPr bwMode="auto">
            <a:xfrm>
              <a:off x="1458" y="1186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A</a:t>
              </a:r>
            </a:p>
          </p:txBody>
        </p:sp>
      </p:grpSp>
      <p:grpSp>
        <p:nvGrpSpPr>
          <p:cNvPr id="43014" name="Group 6"/>
          <p:cNvGrpSpPr>
            <a:grpSpLocks/>
          </p:cNvGrpSpPr>
          <p:nvPr/>
        </p:nvGrpSpPr>
        <p:grpSpPr bwMode="auto">
          <a:xfrm>
            <a:off x="1774825" y="2682875"/>
            <a:ext cx="571500" cy="569913"/>
            <a:chOff x="1004" y="1702"/>
            <a:chExt cx="360" cy="359"/>
          </a:xfrm>
        </p:grpSpPr>
        <p:sp>
          <p:nvSpPr>
            <p:cNvPr id="43015" name="Oval 7"/>
            <p:cNvSpPr>
              <a:spLocks noChangeArrowheads="1"/>
            </p:cNvSpPr>
            <p:nvPr/>
          </p:nvSpPr>
          <p:spPr bwMode="auto">
            <a:xfrm>
              <a:off x="1004" y="1702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16" name="Rectangle 8"/>
            <p:cNvSpPr>
              <a:spLocks noChangeArrowheads="1"/>
            </p:cNvSpPr>
            <p:nvPr/>
          </p:nvSpPr>
          <p:spPr bwMode="auto">
            <a:xfrm>
              <a:off x="1073" y="1755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B</a:t>
              </a:r>
            </a:p>
          </p:txBody>
        </p:sp>
      </p:grpSp>
      <p:sp>
        <p:nvSpPr>
          <p:cNvPr id="43017" name="Line 9"/>
          <p:cNvSpPr>
            <a:spLocks noChangeShapeType="1"/>
          </p:cNvSpPr>
          <p:nvPr/>
        </p:nvSpPr>
        <p:spPr bwMode="auto">
          <a:xfrm flipH="1">
            <a:off x="2157413" y="2338388"/>
            <a:ext cx="341312" cy="3571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018" name="Group 10"/>
          <p:cNvGrpSpPr>
            <a:grpSpLocks/>
          </p:cNvGrpSpPr>
          <p:nvPr/>
        </p:nvGrpSpPr>
        <p:grpSpPr bwMode="auto">
          <a:xfrm>
            <a:off x="3509963" y="1763713"/>
            <a:ext cx="571500" cy="569912"/>
            <a:chOff x="2097" y="1123"/>
            <a:chExt cx="360" cy="359"/>
          </a:xfrm>
        </p:grpSpPr>
        <p:sp>
          <p:nvSpPr>
            <p:cNvPr id="43019" name="Oval 11"/>
            <p:cNvSpPr>
              <a:spLocks noChangeArrowheads="1"/>
            </p:cNvSpPr>
            <p:nvPr/>
          </p:nvSpPr>
          <p:spPr bwMode="auto">
            <a:xfrm>
              <a:off x="2097" y="1123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20" name="Rectangle 12"/>
            <p:cNvSpPr>
              <a:spLocks noChangeArrowheads="1"/>
            </p:cNvSpPr>
            <p:nvPr/>
          </p:nvSpPr>
          <p:spPr bwMode="auto">
            <a:xfrm>
              <a:off x="2166" y="1176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A</a:t>
              </a:r>
            </a:p>
          </p:txBody>
        </p:sp>
      </p:grpSp>
      <p:grpSp>
        <p:nvGrpSpPr>
          <p:cNvPr id="43021" name="Group 13"/>
          <p:cNvGrpSpPr>
            <a:grpSpLocks/>
          </p:cNvGrpSpPr>
          <p:nvPr/>
        </p:nvGrpSpPr>
        <p:grpSpPr bwMode="auto">
          <a:xfrm>
            <a:off x="4105275" y="2684463"/>
            <a:ext cx="571500" cy="569912"/>
            <a:chOff x="2472" y="1703"/>
            <a:chExt cx="360" cy="359"/>
          </a:xfrm>
        </p:grpSpPr>
        <p:sp>
          <p:nvSpPr>
            <p:cNvPr id="43022" name="Oval 14"/>
            <p:cNvSpPr>
              <a:spLocks noChangeArrowheads="1"/>
            </p:cNvSpPr>
            <p:nvPr/>
          </p:nvSpPr>
          <p:spPr bwMode="auto">
            <a:xfrm>
              <a:off x="2472" y="1703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23" name="Rectangle 15"/>
            <p:cNvSpPr>
              <a:spLocks noChangeArrowheads="1"/>
            </p:cNvSpPr>
            <p:nvPr/>
          </p:nvSpPr>
          <p:spPr bwMode="auto">
            <a:xfrm>
              <a:off x="2541" y="1756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B</a:t>
              </a:r>
            </a:p>
          </p:txBody>
        </p:sp>
      </p:grpSp>
      <p:sp>
        <p:nvSpPr>
          <p:cNvPr id="43024" name="Line 16"/>
          <p:cNvSpPr>
            <a:spLocks noChangeShapeType="1"/>
          </p:cNvSpPr>
          <p:nvPr/>
        </p:nvSpPr>
        <p:spPr bwMode="auto">
          <a:xfrm>
            <a:off x="3927475" y="2320925"/>
            <a:ext cx="406400" cy="3413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025" name="Group 17"/>
          <p:cNvGrpSpPr>
            <a:grpSpLocks/>
          </p:cNvGrpSpPr>
          <p:nvPr/>
        </p:nvGrpSpPr>
        <p:grpSpPr bwMode="auto">
          <a:xfrm>
            <a:off x="6837363" y="1701800"/>
            <a:ext cx="571500" cy="569913"/>
            <a:chOff x="4229" y="1348"/>
            <a:chExt cx="360" cy="359"/>
          </a:xfrm>
        </p:grpSpPr>
        <p:sp>
          <p:nvSpPr>
            <p:cNvPr id="43026" name="Oval 18"/>
            <p:cNvSpPr>
              <a:spLocks noChangeArrowheads="1"/>
            </p:cNvSpPr>
            <p:nvPr/>
          </p:nvSpPr>
          <p:spPr bwMode="auto">
            <a:xfrm>
              <a:off x="4229" y="1348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27" name="Rectangle 19"/>
            <p:cNvSpPr>
              <a:spLocks noChangeArrowheads="1"/>
            </p:cNvSpPr>
            <p:nvPr/>
          </p:nvSpPr>
          <p:spPr bwMode="auto">
            <a:xfrm>
              <a:off x="4298" y="1401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A</a:t>
              </a:r>
            </a:p>
          </p:txBody>
        </p:sp>
      </p:grpSp>
      <p:grpSp>
        <p:nvGrpSpPr>
          <p:cNvPr id="43028" name="Group 20"/>
          <p:cNvGrpSpPr>
            <a:grpSpLocks/>
          </p:cNvGrpSpPr>
          <p:nvPr/>
        </p:nvGrpSpPr>
        <p:grpSpPr bwMode="auto">
          <a:xfrm>
            <a:off x="5867400" y="2843213"/>
            <a:ext cx="571500" cy="569912"/>
            <a:chOff x="3618" y="2067"/>
            <a:chExt cx="360" cy="359"/>
          </a:xfrm>
        </p:grpSpPr>
        <p:sp>
          <p:nvSpPr>
            <p:cNvPr id="43029" name="Oval 21"/>
            <p:cNvSpPr>
              <a:spLocks noChangeArrowheads="1"/>
            </p:cNvSpPr>
            <p:nvPr/>
          </p:nvSpPr>
          <p:spPr bwMode="auto">
            <a:xfrm>
              <a:off x="3618" y="2067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30" name="Rectangle 22"/>
            <p:cNvSpPr>
              <a:spLocks noChangeArrowheads="1"/>
            </p:cNvSpPr>
            <p:nvPr/>
          </p:nvSpPr>
          <p:spPr bwMode="auto">
            <a:xfrm>
              <a:off x="3687" y="2120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B</a:t>
              </a:r>
            </a:p>
          </p:txBody>
        </p:sp>
      </p:grpSp>
      <p:sp>
        <p:nvSpPr>
          <p:cNvPr id="43031" name="Line 23"/>
          <p:cNvSpPr>
            <a:spLocks noChangeShapeType="1"/>
          </p:cNvSpPr>
          <p:nvPr/>
        </p:nvSpPr>
        <p:spPr bwMode="auto">
          <a:xfrm flipH="1">
            <a:off x="6165850" y="2192338"/>
            <a:ext cx="765175" cy="646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032" name="Group 24"/>
          <p:cNvGrpSpPr>
            <a:grpSpLocks/>
          </p:cNvGrpSpPr>
          <p:nvPr/>
        </p:nvGrpSpPr>
        <p:grpSpPr bwMode="auto">
          <a:xfrm>
            <a:off x="7758113" y="2876550"/>
            <a:ext cx="571500" cy="569913"/>
            <a:chOff x="4809" y="2088"/>
            <a:chExt cx="360" cy="359"/>
          </a:xfrm>
        </p:grpSpPr>
        <p:sp>
          <p:nvSpPr>
            <p:cNvPr id="43033" name="Oval 25"/>
            <p:cNvSpPr>
              <a:spLocks noChangeArrowheads="1"/>
            </p:cNvSpPr>
            <p:nvPr/>
          </p:nvSpPr>
          <p:spPr bwMode="auto">
            <a:xfrm>
              <a:off x="4809" y="2088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34" name="Rectangle 26"/>
            <p:cNvSpPr>
              <a:spLocks noChangeArrowheads="1"/>
            </p:cNvSpPr>
            <p:nvPr/>
          </p:nvSpPr>
          <p:spPr bwMode="auto">
            <a:xfrm>
              <a:off x="4878" y="2141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C</a:t>
              </a:r>
            </a:p>
          </p:txBody>
        </p:sp>
      </p:grpSp>
      <p:grpSp>
        <p:nvGrpSpPr>
          <p:cNvPr id="43035" name="Group 27"/>
          <p:cNvGrpSpPr>
            <a:grpSpLocks/>
          </p:cNvGrpSpPr>
          <p:nvPr/>
        </p:nvGrpSpPr>
        <p:grpSpPr bwMode="auto">
          <a:xfrm>
            <a:off x="8267700" y="3949700"/>
            <a:ext cx="571500" cy="569913"/>
            <a:chOff x="5130" y="2764"/>
            <a:chExt cx="360" cy="359"/>
          </a:xfrm>
        </p:grpSpPr>
        <p:sp>
          <p:nvSpPr>
            <p:cNvPr id="43036" name="Oval 28"/>
            <p:cNvSpPr>
              <a:spLocks noChangeArrowheads="1"/>
            </p:cNvSpPr>
            <p:nvPr/>
          </p:nvSpPr>
          <p:spPr bwMode="auto">
            <a:xfrm>
              <a:off x="5130" y="2764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37" name="Rectangle 29"/>
            <p:cNvSpPr>
              <a:spLocks noChangeArrowheads="1"/>
            </p:cNvSpPr>
            <p:nvPr/>
          </p:nvSpPr>
          <p:spPr bwMode="auto">
            <a:xfrm>
              <a:off x="5199" y="2817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G</a:t>
              </a:r>
            </a:p>
          </p:txBody>
        </p:sp>
      </p:grpSp>
      <p:sp>
        <p:nvSpPr>
          <p:cNvPr id="43038" name="Line 30"/>
          <p:cNvSpPr>
            <a:spLocks noChangeShapeType="1"/>
          </p:cNvSpPr>
          <p:nvPr/>
        </p:nvSpPr>
        <p:spPr bwMode="auto">
          <a:xfrm>
            <a:off x="8208963" y="3435350"/>
            <a:ext cx="287337" cy="4921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039" name="Group 31"/>
          <p:cNvGrpSpPr>
            <a:grpSpLocks/>
          </p:cNvGrpSpPr>
          <p:nvPr/>
        </p:nvGrpSpPr>
        <p:grpSpPr bwMode="auto">
          <a:xfrm>
            <a:off x="6396038" y="3998913"/>
            <a:ext cx="571500" cy="569912"/>
            <a:chOff x="3951" y="2795"/>
            <a:chExt cx="360" cy="359"/>
          </a:xfrm>
        </p:grpSpPr>
        <p:sp>
          <p:nvSpPr>
            <p:cNvPr id="43040" name="Oval 32"/>
            <p:cNvSpPr>
              <a:spLocks noChangeArrowheads="1"/>
            </p:cNvSpPr>
            <p:nvPr/>
          </p:nvSpPr>
          <p:spPr bwMode="auto">
            <a:xfrm>
              <a:off x="3951" y="2795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41" name="Rectangle 33"/>
            <p:cNvSpPr>
              <a:spLocks noChangeArrowheads="1"/>
            </p:cNvSpPr>
            <p:nvPr/>
          </p:nvSpPr>
          <p:spPr bwMode="auto">
            <a:xfrm>
              <a:off x="4020" y="2848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E</a:t>
              </a:r>
            </a:p>
          </p:txBody>
        </p:sp>
      </p:grpSp>
      <p:grpSp>
        <p:nvGrpSpPr>
          <p:cNvPr id="43042" name="Group 34"/>
          <p:cNvGrpSpPr>
            <a:grpSpLocks/>
          </p:cNvGrpSpPr>
          <p:nvPr/>
        </p:nvGrpSpPr>
        <p:grpSpPr bwMode="auto">
          <a:xfrm>
            <a:off x="5937250" y="5207000"/>
            <a:ext cx="571500" cy="569913"/>
            <a:chOff x="3662" y="3556"/>
            <a:chExt cx="360" cy="359"/>
          </a:xfrm>
        </p:grpSpPr>
        <p:sp>
          <p:nvSpPr>
            <p:cNvPr id="43043" name="Oval 35"/>
            <p:cNvSpPr>
              <a:spLocks noChangeArrowheads="1"/>
            </p:cNvSpPr>
            <p:nvPr/>
          </p:nvSpPr>
          <p:spPr bwMode="auto">
            <a:xfrm>
              <a:off x="3662" y="3556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44" name="Rectangle 36"/>
            <p:cNvSpPr>
              <a:spLocks noChangeArrowheads="1"/>
            </p:cNvSpPr>
            <p:nvPr/>
          </p:nvSpPr>
          <p:spPr bwMode="auto">
            <a:xfrm>
              <a:off x="3731" y="3609"/>
              <a:ext cx="1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I</a:t>
              </a:r>
            </a:p>
          </p:txBody>
        </p:sp>
      </p:grpSp>
      <p:sp>
        <p:nvSpPr>
          <p:cNvPr id="43045" name="Line 37"/>
          <p:cNvSpPr>
            <a:spLocks noChangeShapeType="1"/>
          </p:cNvSpPr>
          <p:nvPr/>
        </p:nvSpPr>
        <p:spPr bwMode="auto">
          <a:xfrm>
            <a:off x="5792788" y="4589463"/>
            <a:ext cx="423862" cy="6127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046" name="Group 38"/>
          <p:cNvGrpSpPr>
            <a:grpSpLocks/>
          </p:cNvGrpSpPr>
          <p:nvPr/>
        </p:nvGrpSpPr>
        <p:grpSpPr bwMode="auto">
          <a:xfrm>
            <a:off x="5407025" y="3981450"/>
            <a:ext cx="571500" cy="569913"/>
            <a:chOff x="3328" y="2784"/>
            <a:chExt cx="360" cy="359"/>
          </a:xfrm>
        </p:grpSpPr>
        <p:sp>
          <p:nvSpPr>
            <p:cNvPr id="43047" name="Oval 39"/>
            <p:cNvSpPr>
              <a:spLocks noChangeArrowheads="1"/>
            </p:cNvSpPr>
            <p:nvPr/>
          </p:nvSpPr>
          <p:spPr bwMode="auto">
            <a:xfrm>
              <a:off x="3328" y="2784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48" name="Rectangle 40"/>
            <p:cNvSpPr>
              <a:spLocks noChangeArrowheads="1"/>
            </p:cNvSpPr>
            <p:nvPr/>
          </p:nvSpPr>
          <p:spPr bwMode="auto">
            <a:xfrm>
              <a:off x="3397" y="2837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D</a:t>
              </a:r>
            </a:p>
          </p:txBody>
        </p:sp>
      </p:grpSp>
      <p:grpSp>
        <p:nvGrpSpPr>
          <p:cNvPr id="43049" name="Group 41"/>
          <p:cNvGrpSpPr>
            <a:grpSpLocks/>
          </p:cNvGrpSpPr>
          <p:nvPr/>
        </p:nvGrpSpPr>
        <p:grpSpPr bwMode="auto">
          <a:xfrm>
            <a:off x="4846638" y="5170488"/>
            <a:ext cx="571500" cy="569912"/>
            <a:chOff x="2975" y="3533"/>
            <a:chExt cx="360" cy="359"/>
          </a:xfrm>
        </p:grpSpPr>
        <p:sp>
          <p:nvSpPr>
            <p:cNvPr id="43050" name="Oval 42"/>
            <p:cNvSpPr>
              <a:spLocks noChangeArrowheads="1"/>
            </p:cNvSpPr>
            <p:nvPr/>
          </p:nvSpPr>
          <p:spPr bwMode="auto">
            <a:xfrm>
              <a:off x="2975" y="3533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51" name="Rectangle 43"/>
            <p:cNvSpPr>
              <a:spLocks noChangeArrowheads="1"/>
            </p:cNvSpPr>
            <p:nvPr/>
          </p:nvSpPr>
          <p:spPr bwMode="auto">
            <a:xfrm>
              <a:off x="3044" y="3586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H</a:t>
              </a:r>
            </a:p>
          </p:txBody>
        </p:sp>
      </p:grpSp>
      <p:grpSp>
        <p:nvGrpSpPr>
          <p:cNvPr id="43052" name="Group 44"/>
          <p:cNvGrpSpPr>
            <a:grpSpLocks/>
          </p:cNvGrpSpPr>
          <p:nvPr/>
        </p:nvGrpSpPr>
        <p:grpSpPr bwMode="auto">
          <a:xfrm>
            <a:off x="7296150" y="3948113"/>
            <a:ext cx="571500" cy="569912"/>
            <a:chOff x="4518" y="2763"/>
            <a:chExt cx="360" cy="359"/>
          </a:xfrm>
        </p:grpSpPr>
        <p:sp>
          <p:nvSpPr>
            <p:cNvPr id="43053" name="Oval 45"/>
            <p:cNvSpPr>
              <a:spLocks noChangeArrowheads="1"/>
            </p:cNvSpPr>
            <p:nvPr/>
          </p:nvSpPr>
          <p:spPr bwMode="auto">
            <a:xfrm>
              <a:off x="4518" y="2763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54" name="Rectangle 46"/>
            <p:cNvSpPr>
              <a:spLocks noChangeArrowheads="1"/>
            </p:cNvSpPr>
            <p:nvPr/>
          </p:nvSpPr>
          <p:spPr bwMode="auto">
            <a:xfrm>
              <a:off x="4587" y="281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 dirty="0">
                  <a:solidFill>
                    <a:schemeClr val="tx1"/>
                  </a:solidFill>
                </a:rPr>
                <a:t>F</a:t>
              </a:r>
            </a:p>
          </p:txBody>
        </p:sp>
      </p:grpSp>
      <p:sp>
        <p:nvSpPr>
          <p:cNvPr id="43055" name="Line 47"/>
          <p:cNvSpPr>
            <a:spLocks noChangeShapeType="1"/>
          </p:cNvSpPr>
          <p:nvPr/>
        </p:nvSpPr>
        <p:spPr bwMode="auto">
          <a:xfrm flipH="1">
            <a:off x="7561263" y="3433763"/>
            <a:ext cx="322262" cy="4937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56" name="Line 48"/>
          <p:cNvSpPr>
            <a:spLocks noChangeShapeType="1"/>
          </p:cNvSpPr>
          <p:nvPr/>
        </p:nvSpPr>
        <p:spPr bwMode="auto">
          <a:xfrm>
            <a:off x="6251575" y="3382963"/>
            <a:ext cx="373063" cy="6127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57" name="Line 49"/>
          <p:cNvSpPr>
            <a:spLocks noChangeShapeType="1"/>
          </p:cNvSpPr>
          <p:nvPr/>
        </p:nvSpPr>
        <p:spPr bwMode="auto">
          <a:xfrm flipH="1">
            <a:off x="5672138" y="3365500"/>
            <a:ext cx="323850" cy="6127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58" name="Line 50"/>
          <p:cNvSpPr>
            <a:spLocks noChangeShapeType="1"/>
          </p:cNvSpPr>
          <p:nvPr/>
        </p:nvSpPr>
        <p:spPr bwMode="auto">
          <a:xfrm flipH="1">
            <a:off x="5127625" y="4572000"/>
            <a:ext cx="425450" cy="5794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59" name="Line 51"/>
          <p:cNvSpPr>
            <a:spLocks noChangeShapeType="1"/>
          </p:cNvSpPr>
          <p:nvPr/>
        </p:nvSpPr>
        <p:spPr bwMode="auto">
          <a:xfrm>
            <a:off x="7305675" y="2209800"/>
            <a:ext cx="714375" cy="6635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60" name="Rectangle 52"/>
          <p:cNvSpPr>
            <a:spLocks noChangeArrowheads="1"/>
          </p:cNvSpPr>
          <p:nvPr/>
        </p:nvSpPr>
        <p:spPr bwMode="auto">
          <a:xfrm>
            <a:off x="5734050" y="1177925"/>
            <a:ext cx="2905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2400"/>
              <a:t>Complete Binary Tree</a:t>
            </a:r>
            <a:endParaRPr lang="en-US" altLang="zh-TW" sz="2400">
              <a:solidFill>
                <a:schemeClr val="tx1"/>
              </a:solidFill>
            </a:endParaRPr>
          </a:p>
        </p:txBody>
      </p:sp>
      <p:sp>
        <p:nvSpPr>
          <p:cNvPr id="43061" name="Rectangle 53"/>
          <p:cNvSpPr>
            <a:spLocks noChangeArrowheads="1"/>
          </p:cNvSpPr>
          <p:nvPr/>
        </p:nvSpPr>
        <p:spPr bwMode="auto">
          <a:xfrm>
            <a:off x="2390775" y="3736975"/>
            <a:ext cx="2687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2400"/>
              <a:t>Skewed Binary Tree</a:t>
            </a:r>
            <a:endParaRPr lang="en-US" altLang="zh-TW" sz="2400">
              <a:solidFill>
                <a:schemeClr val="tx1"/>
              </a:solidFill>
            </a:endParaRPr>
          </a:p>
        </p:txBody>
      </p:sp>
      <p:grpSp>
        <p:nvGrpSpPr>
          <p:cNvPr id="43062" name="Group 54"/>
          <p:cNvGrpSpPr>
            <a:grpSpLocks/>
          </p:cNvGrpSpPr>
          <p:nvPr/>
        </p:nvGrpSpPr>
        <p:grpSpPr bwMode="auto">
          <a:xfrm>
            <a:off x="923925" y="5486400"/>
            <a:ext cx="571500" cy="569913"/>
            <a:chOff x="468" y="3468"/>
            <a:chExt cx="360" cy="359"/>
          </a:xfrm>
        </p:grpSpPr>
        <p:sp>
          <p:nvSpPr>
            <p:cNvPr id="43063" name="Oval 55"/>
            <p:cNvSpPr>
              <a:spLocks noChangeArrowheads="1"/>
            </p:cNvSpPr>
            <p:nvPr/>
          </p:nvSpPr>
          <p:spPr bwMode="auto">
            <a:xfrm>
              <a:off x="468" y="3468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64" name="Rectangle 56"/>
            <p:cNvSpPr>
              <a:spLocks noChangeArrowheads="1"/>
            </p:cNvSpPr>
            <p:nvPr/>
          </p:nvSpPr>
          <p:spPr bwMode="auto">
            <a:xfrm>
              <a:off x="537" y="3521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E</a:t>
              </a:r>
            </a:p>
          </p:txBody>
        </p:sp>
      </p:grpSp>
      <p:sp>
        <p:nvSpPr>
          <p:cNvPr id="43065" name="Line 57"/>
          <p:cNvSpPr>
            <a:spLocks noChangeShapeType="1"/>
          </p:cNvSpPr>
          <p:nvPr/>
        </p:nvSpPr>
        <p:spPr bwMode="auto">
          <a:xfrm flipH="1">
            <a:off x="1136650" y="5056188"/>
            <a:ext cx="322263" cy="444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066" name="Group 58"/>
          <p:cNvGrpSpPr>
            <a:grpSpLocks/>
          </p:cNvGrpSpPr>
          <p:nvPr/>
        </p:nvGrpSpPr>
        <p:grpSpPr bwMode="auto">
          <a:xfrm>
            <a:off x="1566863" y="3614738"/>
            <a:ext cx="571500" cy="569912"/>
            <a:chOff x="873" y="2289"/>
            <a:chExt cx="360" cy="359"/>
          </a:xfrm>
        </p:grpSpPr>
        <p:sp>
          <p:nvSpPr>
            <p:cNvPr id="43067" name="Oval 59"/>
            <p:cNvSpPr>
              <a:spLocks noChangeArrowheads="1"/>
            </p:cNvSpPr>
            <p:nvPr/>
          </p:nvSpPr>
          <p:spPr bwMode="auto">
            <a:xfrm>
              <a:off x="873" y="2289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68" name="Rectangle 60"/>
            <p:cNvSpPr>
              <a:spLocks noChangeArrowheads="1"/>
            </p:cNvSpPr>
            <p:nvPr/>
          </p:nvSpPr>
          <p:spPr bwMode="auto">
            <a:xfrm>
              <a:off x="942" y="2342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C</a:t>
              </a:r>
            </a:p>
          </p:txBody>
        </p:sp>
      </p:grpSp>
      <p:grpSp>
        <p:nvGrpSpPr>
          <p:cNvPr id="43069" name="Group 61"/>
          <p:cNvGrpSpPr>
            <a:grpSpLocks/>
          </p:cNvGrpSpPr>
          <p:nvPr/>
        </p:nvGrpSpPr>
        <p:grpSpPr bwMode="auto">
          <a:xfrm>
            <a:off x="1209675" y="4479925"/>
            <a:ext cx="571500" cy="569913"/>
            <a:chOff x="648" y="2834"/>
            <a:chExt cx="360" cy="359"/>
          </a:xfrm>
        </p:grpSpPr>
        <p:sp>
          <p:nvSpPr>
            <p:cNvPr id="43070" name="Oval 62"/>
            <p:cNvSpPr>
              <a:spLocks noChangeArrowheads="1"/>
            </p:cNvSpPr>
            <p:nvPr/>
          </p:nvSpPr>
          <p:spPr bwMode="auto">
            <a:xfrm>
              <a:off x="648" y="2834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71" name="Rectangle 63"/>
            <p:cNvSpPr>
              <a:spLocks noChangeArrowheads="1"/>
            </p:cNvSpPr>
            <p:nvPr/>
          </p:nvSpPr>
          <p:spPr bwMode="auto">
            <a:xfrm>
              <a:off x="717" y="2887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D</a:t>
              </a:r>
            </a:p>
          </p:txBody>
        </p:sp>
      </p:grpSp>
      <p:sp>
        <p:nvSpPr>
          <p:cNvPr id="43072" name="Line 64"/>
          <p:cNvSpPr>
            <a:spLocks noChangeShapeType="1"/>
          </p:cNvSpPr>
          <p:nvPr/>
        </p:nvSpPr>
        <p:spPr bwMode="auto">
          <a:xfrm flipH="1">
            <a:off x="1831975" y="3273425"/>
            <a:ext cx="138113" cy="3381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73" name="Line 65"/>
          <p:cNvSpPr>
            <a:spLocks noChangeShapeType="1"/>
          </p:cNvSpPr>
          <p:nvPr/>
        </p:nvSpPr>
        <p:spPr bwMode="auto">
          <a:xfrm flipH="1">
            <a:off x="1544638" y="4205288"/>
            <a:ext cx="168275" cy="292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74" name="Text Box 66"/>
          <p:cNvSpPr txBox="1">
            <a:spLocks noChangeArrowheads="1"/>
          </p:cNvSpPr>
          <p:nvPr/>
        </p:nvSpPr>
        <p:spPr bwMode="auto">
          <a:xfrm>
            <a:off x="4918075" y="177482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400">
                <a:solidFill>
                  <a:srgbClr val="CC3300"/>
                </a:solidFill>
              </a:rPr>
              <a:t>1</a:t>
            </a:r>
          </a:p>
        </p:txBody>
      </p:sp>
      <p:sp>
        <p:nvSpPr>
          <p:cNvPr id="43075" name="Text Box 67"/>
          <p:cNvSpPr txBox="1">
            <a:spLocks noChangeArrowheads="1"/>
          </p:cNvSpPr>
          <p:nvPr/>
        </p:nvSpPr>
        <p:spPr bwMode="auto">
          <a:xfrm>
            <a:off x="4956175" y="280352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>
                <a:solidFill>
                  <a:srgbClr val="CC3300"/>
                </a:solidFill>
              </a:rPr>
              <a:t>2</a:t>
            </a:r>
          </a:p>
        </p:txBody>
      </p:sp>
      <p:sp>
        <p:nvSpPr>
          <p:cNvPr id="43076" name="Text Box 68"/>
          <p:cNvSpPr txBox="1">
            <a:spLocks noChangeArrowheads="1"/>
          </p:cNvSpPr>
          <p:nvPr/>
        </p:nvSpPr>
        <p:spPr bwMode="auto">
          <a:xfrm>
            <a:off x="4956175" y="398462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>
                <a:solidFill>
                  <a:srgbClr val="CC3300"/>
                </a:solidFill>
              </a:rPr>
              <a:t>3</a:t>
            </a:r>
          </a:p>
        </p:txBody>
      </p:sp>
      <p:sp>
        <p:nvSpPr>
          <p:cNvPr id="43077" name="Text Box 69"/>
          <p:cNvSpPr txBox="1">
            <a:spLocks noChangeArrowheads="1"/>
          </p:cNvSpPr>
          <p:nvPr/>
        </p:nvSpPr>
        <p:spPr bwMode="auto">
          <a:xfrm>
            <a:off x="4098925" y="522287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>
                <a:solidFill>
                  <a:srgbClr val="CC3300"/>
                </a:solidFill>
              </a:rPr>
              <a:t>4</a:t>
            </a:r>
          </a:p>
        </p:txBody>
      </p:sp>
      <p:sp>
        <p:nvSpPr>
          <p:cNvPr id="43078" name="Text Box 70"/>
          <p:cNvSpPr txBox="1">
            <a:spLocks noChangeArrowheads="1"/>
          </p:cNvSpPr>
          <p:nvPr/>
        </p:nvSpPr>
        <p:spPr bwMode="auto">
          <a:xfrm>
            <a:off x="2155825" y="556577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>
                <a:solidFill>
                  <a:srgbClr val="CC330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4124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487836" y="563449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Marcellus"/>
              </a:rPr>
              <a:t>Types of Binary Tree</a:t>
            </a:r>
            <a:endParaRPr lang="en-US" dirty="0">
              <a:solidFill>
                <a:srgbClr val="C00000"/>
              </a:solidFill>
              <a:latin typeface="Marcellus"/>
            </a:endParaRP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7836" y="1905000"/>
            <a:ext cx="8229600" cy="4525963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Fira sans"/>
              </a:rPr>
              <a:t>Complete </a:t>
            </a:r>
            <a:r>
              <a:rPr lang="en-US" sz="3600" dirty="0">
                <a:latin typeface="Fira sans"/>
              </a:rPr>
              <a:t>binary tree </a:t>
            </a:r>
            <a:endParaRPr lang="en-US" sz="3600" dirty="0" smtClean="0">
              <a:latin typeface="Fira sans"/>
            </a:endParaRPr>
          </a:p>
          <a:p>
            <a:r>
              <a:rPr lang="en-US" sz="3600" dirty="0" smtClean="0">
                <a:latin typeface="Fira sans"/>
              </a:rPr>
              <a:t>Strictly </a:t>
            </a:r>
            <a:r>
              <a:rPr lang="en-US" sz="3600" dirty="0">
                <a:latin typeface="Fira sans"/>
              </a:rPr>
              <a:t>binary tree </a:t>
            </a:r>
          </a:p>
          <a:p>
            <a:r>
              <a:rPr lang="en-US" sz="3600" dirty="0" smtClean="0">
                <a:latin typeface="Fira sans"/>
              </a:rPr>
              <a:t>Almost </a:t>
            </a:r>
            <a:r>
              <a:rPr lang="en-US" sz="3600" dirty="0">
                <a:latin typeface="Fira sans"/>
              </a:rPr>
              <a:t>complete binary tree</a:t>
            </a:r>
          </a:p>
        </p:txBody>
      </p:sp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3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Marcellus"/>
              </a:rPr>
              <a:t>A complete binary tree</a:t>
            </a:r>
            <a:endParaRPr lang="en-US" dirty="0">
              <a:solidFill>
                <a:srgbClr val="C00000"/>
              </a:solidFill>
              <a:latin typeface="Marcellu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004 Full binary tree and Complete Binary Tree - YouTu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47800"/>
            <a:ext cx="7857067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56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tree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US" b="1" dirty="0"/>
              <a:t>Strictly binary</a:t>
            </a:r>
            <a:r>
              <a:rPr lang="en-US" dirty="0"/>
              <a:t> trees are binary trees where every node either has two children or is a leaf (has no children).</a:t>
            </a:r>
          </a:p>
          <a:p>
            <a:pPr fontAlgn="base"/>
            <a:r>
              <a:rPr lang="en-US" b="1" dirty="0"/>
              <a:t>Complete</a:t>
            </a:r>
            <a:r>
              <a:rPr lang="en-US" dirty="0"/>
              <a:t> binary trees are strictly binary trees where every leaf is on the same "maximum" level.</a:t>
            </a:r>
          </a:p>
          <a:p>
            <a:pPr fontAlgn="base"/>
            <a:r>
              <a:rPr lang="en-US" b="1" dirty="0"/>
              <a:t>Almost complete</a:t>
            </a:r>
            <a:r>
              <a:rPr lang="en-US" dirty="0"/>
              <a:t> binary trees are not necessarily strictly binary (although they can be), and are </a:t>
            </a:r>
            <a:r>
              <a:rPr lang="en-US" i="1" dirty="0"/>
              <a:t>not</a:t>
            </a:r>
            <a:r>
              <a:rPr lang="en-US" dirty="0"/>
              <a:t> complete.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61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5</a:t>
            </a:r>
          </a:p>
        </p:txBody>
      </p:sp>
      <p:sp>
        <p:nvSpPr>
          <p:cNvPr id="8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6D93A-C7D0-49FB-8F46-EE396EF25A40}" type="slidenum">
              <a:rPr lang="en-US" altLang="zh-TW"/>
              <a:pPr/>
              <a:t>46</a:t>
            </a:fld>
            <a:endParaRPr lang="en-US" altLang="zh-TW"/>
          </a:p>
        </p:txBody>
      </p:sp>
      <p:sp>
        <p:nvSpPr>
          <p:cNvPr id="46082" name="Rectangle 2"/>
          <p:cNvSpPr>
            <a:spLocks noChangeArrowheads="1"/>
          </p:cNvSpPr>
          <p:nvPr/>
        </p:nvSpPr>
        <p:spPr bwMode="auto">
          <a:xfrm>
            <a:off x="0" y="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algn="ctr"/>
            <a:r>
              <a:rPr lang="en-US" altLang="zh-TW" sz="4400">
                <a:solidFill>
                  <a:schemeClr val="tx2"/>
                </a:solidFill>
              </a:rPr>
              <a:t>Full BT VS Complete BT</a:t>
            </a:r>
          </a:p>
        </p:txBody>
      </p:sp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860425" y="1096963"/>
            <a:ext cx="9163050" cy="2281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</a:pPr>
            <a:r>
              <a:rPr lang="en-US" altLang="zh-TW" sz="3200">
                <a:solidFill>
                  <a:schemeClr val="tx1"/>
                </a:solidFill>
              </a:rPr>
              <a:t>A full binary tree of depth </a:t>
            </a:r>
            <a:r>
              <a:rPr lang="en-US" altLang="zh-TW" sz="3200" i="1">
                <a:solidFill>
                  <a:schemeClr val="tx1"/>
                </a:solidFill>
              </a:rPr>
              <a:t>k</a:t>
            </a:r>
            <a:r>
              <a:rPr lang="en-US" altLang="zh-TW" sz="3200">
                <a:solidFill>
                  <a:schemeClr val="tx1"/>
                </a:solidFill>
              </a:rPr>
              <a:t> is a binary tree of </a:t>
            </a:r>
            <a:br>
              <a:rPr lang="en-US" altLang="zh-TW" sz="3200">
                <a:solidFill>
                  <a:schemeClr val="tx1"/>
                </a:solidFill>
              </a:rPr>
            </a:br>
            <a:r>
              <a:rPr lang="en-US" altLang="zh-TW" sz="3200">
                <a:solidFill>
                  <a:schemeClr val="tx1"/>
                </a:solidFill>
              </a:rPr>
              <a:t>depth </a:t>
            </a:r>
            <a:r>
              <a:rPr lang="en-US" altLang="zh-TW" sz="3200" i="1">
                <a:solidFill>
                  <a:schemeClr val="tx1"/>
                </a:solidFill>
              </a:rPr>
              <a:t>k</a:t>
            </a:r>
            <a:r>
              <a:rPr lang="en-US" altLang="zh-TW" sz="3200">
                <a:solidFill>
                  <a:schemeClr val="tx1"/>
                </a:solidFill>
              </a:rPr>
              <a:t> having 2 -1 nodes, </a:t>
            </a:r>
            <a:r>
              <a:rPr lang="en-US" altLang="zh-TW" sz="3200" i="1">
                <a:solidFill>
                  <a:schemeClr val="tx1"/>
                </a:solidFill>
              </a:rPr>
              <a:t>k</a:t>
            </a:r>
            <a:r>
              <a:rPr lang="en-US" altLang="zh-TW" sz="3200">
                <a:solidFill>
                  <a:schemeClr val="tx1"/>
                </a:solidFill>
              </a:rPr>
              <a:t>&gt;=0.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</a:pPr>
            <a:r>
              <a:rPr lang="en-US" altLang="zh-TW" sz="3200">
                <a:solidFill>
                  <a:schemeClr val="tx1"/>
                </a:solidFill>
              </a:rPr>
              <a:t>A binary tree with </a:t>
            </a:r>
            <a:r>
              <a:rPr lang="en-US" altLang="zh-TW" sz="3200" i="1">
                <a:solidFill>
                  <a:schemeClr val="tx1"/>
                </a:solidFill>
              </a:rPr>
              <a:t>n</a:t>
            </a:r>
            <a:r>
              <a:rPr lang="en-US" altLang="zh-TW" sz="3200">
                <a:solidFill>
                  <a:schemeClr val="tx1"/>
                </a:solidFill>
              </a:rPr>
              <a:t> nodes and depth </a:t>
            </a:r>
            <a:r>
              <a:rPr lang="en-US" altLang="zh-TW" sz="3200" i="1">
                <a:solidFill>
                  <a:schemeClr val="tx1"/>
                </a:solidFill>
              </a:rPr>
              <a:t>k</a:t>
            </a:r>
            <a:r>
              <a:rPr lang="en-US" altLang="zh-TW" sz="3200">
                <a:solidFill>
                  <a:schemeClr val="tx1"/>
                </a:solidFill>
              </a:rPr>
              <a:t> is </a:t>
            </a:r>
            <a:br>
              <a:rPr lang="en-US" altLang="zh-TW" sz="3200">
                <a:solidFill>
                  <a:schemeClr val="tx1"/>
                </a:solidFill>
              </a:rPr>
            </a:br>
            <a:r>
              <a:rPr lang="en-US" altLang="zh-TW" sz="3200">
                <a:solidFill>
                  <a:schemeClr val="tx1"/>
                </a:solidFill>
              </a:rPr>
              <a:t>complete </a:t>
            </a:r>
            <a:r>
              <a:rPr lang="en-US" altLang="zh-TW" sz="3200" i="1">
                <a:solidFill>
                  <a:schemeClr val="tx1"/>
                </a:solidFill>
              </a:rPr>
              <a:t>iff</a:t>
            </a:r>
            <a:r>
              <a:rPr lang="en-US" altLang="zh-TW" sz="3200">
                <a:solidFill>
                  <a:schemeClr val="tx1"/>
                </a:solidFill>
              </a:rPr>
              <a:t> its nodes correspond to the nodes numbered from 1 to </a:t>
            </a:r>
            <a:r>
              <a:rPr lang="en-US" altLang="zh-TW" sz="3200" i="1">
                <a:solidFill>
                  <a:schemeClr val="tx1"/>
                </a:solidFill>
              </a:rPr>
              <a:t>n</a:t>
            </a:r>
            <a:r>
              <a:rPr lang="en-US" altLang="zh-TW" sz="3200">
                <a:solidFill>
                  <a:schemeClr val="tx1"/>
                </a:solidFill>
              </a:rPr>
              <a:t> in the full binary tree of </a:t>
            </a:r>
            <a:br>
              <a:rPr lang="en-US" altLang="zh-TW" sz="3200">
                <a:solidFill>
                  <a:schemeClr val="tx1"/>
                </a:solidFill>
              </a:rPr>
            </a:br>
            <a:r>
              <a:rPr lang="en-US" altLang="zh-TW" sz="3200">
                <a:solidFill>
                  <a:schemeClr val="tx1"/>
                </a:solidFill>
              </a:rPr>
              <a:t>depth </a:t>
            </a:r>
            <a:r>
              <a:rPr lang="en-US" altLang="zh-TW" sz="3200" i="1">
                <a:solidFill>
                  <a:schemeClr val="tx1"/>
                </a:solidFill>
              </a:rPr>
              <a:t>k</a:t>
            </a:r>
            <a:r>
              <a:rPr lang="en-US" altLang="zh-TW" sz="32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6084" name="Rectangle 4"/>
          <p:cNvSpPr>
            <a:spLocks noChangeArrowheads="1"/>
          </p:cNvSpPr>
          <p:nvPr/>
        </p:nvSpPr>
        <p:spPr bwMode="auto">
          <a:xfrm>
            <a:off x="3927475" y="1498600"/>
            <a:ext cx="285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1800" i="1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46085" name="Oval 5"/>
          <p:cNvSpPr>
            <a:spLocks noChangeArrowheads="1"/>
          </p:cNvSpPr>
          <p:nvPr/>
        </p:nvSpPr>
        <p:spPr bwMode="auto">
          <a:xfrm>
            <a:off x="2568575" y="4103688"/>
            <a:ext cx="357188" cy="29845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6" name="Rectangle 6"/>
          <p:cNvSpPr>
            <a:spLocks noChangeArrowheads="1"/>
          </p:cNvSpPr>
          <p:nvPr/>
        </p:nvSpPr>
        <p:spPr bwMode="auto">
          <a:xfrm>
            <a:off x="2586038" y="4092575"/>
            <a:ext cx="34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180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6087" name="Oval 7"/>
          <p:cNvSpPr>
            <a:spLocks noChangeArrowheads="1"/>
          </p:cNvSpPr>
          <p:nvPr/>
        </p:nvSpPr>
        <p:spPr bwMode="auto">
          <a:xfrm>
            <a:off x="1955800" y="4713288"/>
            <a:ext cx="357188" cy="29845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8" name="Rectangle 8"/>
          <p:cNvSpPr>
            <a:spLocks noChangeArrowheads="1"/>
          </p:cNvSpPr>
          <p:nvPr/>
        </p:nvSpPr>
        <p:spPr bwMode="auto">
          <a:xfrm>
            <a:off x="1990725" y="4719638"/>
            <a:ext cx="336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18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6089" name="Line 9"/>
          <p:cNvSpPr>
            <a:spLocks noChangeShapeType="1"/>
          </p:cNvSpPr>
          <p:nvPr/>
        </p:nvSpPr>
        <p:spPr bwMode="auto">
          <a:xfrm flipH="1">
            <a:off x="2143125" y="4362450"/>
            <a:ext cx="482600" cy="3460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0" name="Oval 10"/>
          <p:cNvSpPr>
            <a:spLocks noChangeArrowheads="1"/>
          </p:cNvSpPr>
          <p:nvPr/>
        </p:nvSpPr>
        <p:spPr bwMode="auto">
          <a:xfrm>
            <a:off x="3151188" y="4730750"/>
            <a:ext cx="355600" cy="29845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1" name="Rectangle 11"/>
          <p:cNvSpPr>
            <a:spLocks noChangeArrowheads="1"/>
          </p:cNvSpPr>
          <p:nvPr/>
        </p:nvSpPr>
        <p:spPr bwMode="auto">
          <a:xfrm>
            <a:off x="3186113" y="4737100"/>
            <a:ext cx="336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180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6092" name="Oval 12"/>
          <p:cNvSpPr>
            <a:spLocks noChangeArrowheads="1"/>
          </p:cNvSpPr>
          <p:nvPr/>
        </p:nvSpPr>
        <p:spPr bwMode="auto">
          <a:xfrm>
            <a:off x="3471863" y="5305425"/>
            <a:ext cx="357187" cy="29845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3" name="Rectangle 13"/>
          <p:cNvSpPr>
            <a:spLocks noChangeArrowheads="1"/>
          </p:cNvSpPr>
          <p:nvPr/>
        </p:nvSpPr>
        <p:spPr bwMode="auto">
          <a:xfrm>
            <a:off x="3522663" y="5311775"/>
            <a:ext cx="34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180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6094" name="Line 14"/>
          <p:cNvSpPr>
            <a:spLocks noChangeShapeType="1"/>
          </p:cNvSpPr>
          <p:nvPr/>
        </p:nvSpPr>
        <p:spPr bwMode="auto">
          <a:xfrm>
            <a:off x="3432175" y="5027613"/>
            <a:ext cx="182563" cy="2619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5" name="Oval 15"/>
          <p:cNvSpPr>
            <a:spLocks noChangeArrowheads="1"/>
          </p:cNvSpPr>
          <p:nvPr/>
        </p:nvSpPr>
        <p:spPr bwMode="auto">
          <a:xfrm>
            <a:off x="2290763" y="5332413"/>
            <a:ext cx="355600" cy="29845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6" name="Rectangle 16"/>
          <p:cNvSpPr>
            <a:spLocks noChangeArrowheads="1"/>
          </p:cNvSpPr>
          <p:nvPr/>
        </p:nvSpPr>
        <p:spPr bwMode="auto">
          <a:xfrm>
            <a:off x="2324100" y="5354638"/>
            <a:ext cx="323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180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46097" name="Oval 17"/>
          <p:cNvSpPr>
            <a:spLocks noChangeArrowheads="1"/>
          </p:cNvSpPr>
          <p:nvPr/>
        </p:nvSpPr>
        <p:spPr bwMode="auto">
          <a:xfrm>
            <a:off x="2032000" y="5992813"/>
            <a:ext cx="357188" cy="29845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8" name="Rectangle 18"/>
          <p:cNvSpPr>
            <a:spLocks noChangeArrowheads="1"/>
          </p:cNvSpPr>
          <p:nvPr/>
        </p:nvSpPr>
        <p:spPr bwMode="auto">
          <a:xfrm>
            <a:off x="2114550" y="6016625"/>
            <a:ext cx="260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180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46099" name="Line 19"/>
          <p:cNvSpPr>
            <a:spLocks noChangeShapeType="1"/>
          </p:cNvSpPr>
          <p:nvPr/>
        </p:nvSpPr>
        <p:spPr bwMode="auto">
          <a:xfrm>
            <a:off x="1938338" y="5659438"/>
            <a:ext cx="268287" cy="3286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00" name="Oval 20"/>
          <p:cNvSpPr>
            <a:spLocks noChangeArrowheads="1"/>
          </p:cNvSpPr>
          <p:nvPr/>
        </p:nvSpPr>
        <p:spPr bwMode="auto">
          <a:xfrm>
            <a:off x="1665288" y="5321300"/>
            <a:ext cx="357187" cy="29845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01" name="Rectangle 21"/>
          <p:cNvSpPr>
            <a:spLocks noChangeArrowheads="1"/>
          </p:cNvSpPr>
          <p:nvPr/>
        </p:nvSpPr>
        <p:spPr bwMode="auto">
          <a:xfrm>
            <a:off x="1698625" y="5327650"/>
            <a:ext cx="34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180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6102" name="Oval 22"/>
          <p:cNvSpPr>
            <a:spLocks noChangeArrowheads="1"/>
          </p:cNvSpPr>
          <p:nvPr/>
        </p:nvSpPr>
        <p:spPr bwMode="auto">
          <a:xfrm>
            <a:off x="1343025" y="5973763"/>
            <a:ext cx="357188" cy="29845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03" name="Rectangle 23"/>
          <p:cNvSpPr>
            <a:spLocks noChangeArrowheads="1"/>
          </p:cNvSpPr>
          <p:nvPr/>
        </p:nvSpPr>
        <p:spPr bwMode="auto">
          <a:xfrm>
            <a:off x="1377950" y="5995988"/>
            <a:ext cx="349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180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6104" name="Oval 24"/>
          <p:cNvSpPr>
            <a:spLocks noChangeArrowheads="1"/>
          </p:cNvSpPr>
          <p:nvPr/>
        </p:nvSpPr>
        <p:spPr bwMode="auto">
          <a:xfrm>
            <a:off x="2859088" y="5303838"/>
            <a:ext cx="355600" cy="300037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05" name="Rectangle 25"/>
          <p:cNvSpPr>
            <a:spLocks noChangeArrowheads="1"/>
          </p:cNvSpPr>
          <p:nvPr/>
        </p:nvSpPr>
        <p:spPr bwMode="auto">
          <a:xfrm>
            <a:off x="2874963" y="532765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180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46106" name="Line 26"/>
          <p:cNvSpPr>
            <a:spLocks noChangeShapeType="1"/>
          </p:cNvSpPr>
          <p:nvPr/>
        </p:nvSpPr>
        <p:spPr bwMode="auto">
          <a:xfrm flipH="1">
            <a:off x="3024188" y="5026025"/>
            <a:ext cx="203200" cy="263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07" name="Line 27"/>
          <p:cNvSpPr>
            <a:spLocks noChangeShapeType="1"/>
          </p:cNvSpPr>
          <p:nvPr/>
        </p:nvSpPr>
        <p:spPr bwMode="auto">
          <a:xfrm>
            <a:off x="2197100" y="4999038"/>
            <a:ext cx="234950" cy="3270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08" name="Line 28"/>
          <p:cNvSpPr>
            <a:spLocks noChangeShapeType="1"/>
          </p:cNvSpPr>
          <p:nvPr/>
        </p:nvSpPr>
        <p:spPr bwMode="auto">
          <a:xfrm flipH="1">
            <a:off x="1830388" y="4989513"/>
            <a:ext cx="204787" cy="3270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09" name="Line 29"/>
          <p:cNvSpPr>
            <a:spLocks noChangeShapeType="1"/>
          </p:cNvSpPr>
          <p:nvPr/>
        </p:nvSpPr>
        <p:spPr bwMode="auto">
          <a:xfrm flipH="1">
            <a:off x="1519238" y="5649913"/>
            <a:ext cx="268287" cy="3095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10" name="Line 30"/>
          <p:cNvSpPr>
            <a:spLocks noChangeShapeType="1"/>
          </p:cNvSpPr>
          <p:nvPr/>
        </p:nvSpPr>
        <p:spPr bwMode="auto">
          <a:xfrm>
            <a:off x="2862263" y="4371975"/>
            <a:ext cx="450850" cy="355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11" name="Oval 31"/>
          <p:cNvSpPr>
            <a:spLocks noChangeArrowheads="1"/>
          </p:cNvSpPr>
          <p:nvPr/>
        </p:nvSpPr>
        <p:spPr bwMode="auto">
          <a:xfrm>
            <a:off x="7142163" y="4102100"/>
            <a:ext cx="357187" cy="29845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12" name="Rectangle 32"/>
          <p:cNvSpPr>
            <a:spLocks noChangeArrowheads="1"/>
          </p:cNvSpPr>
          <p:nvPr/>
        </p:nvSpPr>
        <p:spPr bwMode="auto">
          <a:xfrm>
            <a:off x="7159625" y="4090988"/>
            <a:ext cx="349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180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6113" name="Oval 33"/>
          <p:cNvSpPr>
            <a:spLocks noChangeArrowheads="1"/>
          </p:cNvSpPr>
          <p:nvPr/>
        </p:nvSpPr>
        <p:spPr bwMode="auto">
          <a:xfrm>
            <a:off x="6154738" y="4678363"/>
            <a:ext cx="357187" cy="29845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14" name="Rectangle 34"/>
          <p:cNvSpPr>
            <a:spLocks noChangeArrowheads="1"/>
          </p:cNvSpPr>
          <p:nvPr/>
        </p:nvSpPr>
        <p:spPr bwMode="auto">
          <a:xfrm>
            <a:off x="6189663" y="4684713"/>
            <a:ext cx="336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18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6115" name="Line 35"/>
          <p:cNvSpPr>
            <a:spLocks noChangeShapeType="1"/>
          </p:cNvSpPr>
          <p:nvPr/>
        </p:nvSpPr>
        <p:spPr bwMode="auto">
          <a:xfrm flipH="1">
            <a:off x="6335713" y="4349750"/>
            <a:ext cx="817562" cy="339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16" name="Oval 36"/>
          <p:cNvSpPr>
            <a:spLocks noChangeArrowheads="1"/>
          </p:cNvSpPr>
          <p:nvPr/>
        </p:nvSpPr>
        <p:spPr bwMode="auto">
          <a:xfrm>
            <a:off x="8132763" y="4695825"/>
            <a:ext cx="355600" cy="29845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17" name="Rectangle 37"/>
          <p:cNvSpPr>
            <a:spLocks noChangeArrowheads="1"/>
          </p:cNvSpPr>
          <p:nvPr/>
        </p:nvSpPr>
        <p:spPr bwMode="auto">
          <a:xfrm>
            <a:off x="8167688" y="4702175"/>
            <a:ext cx="336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180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6118" name="Oval 38"/>
          <p:cNvSpPr>
            <a:spLocks noChangeArrowheads="1"/>
          </p:cNvSpPr>
          <p:nvPr/>
        </p:nvSpPr>
        <p:spPr bwMode="auto">
          <a:xfrm>
            <a:off x="8520113" y="5305425"/>
            <a:ext cx="357187" cy="29845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19" name="Rectangle 39"/>
          <p:cNvSpPr>
            <a:spLocks noChangeArrowheads="1"/>
          </p:cNvSpPr>
          <p:nvPr/>
        </p:nvSpPr>
        <p:spPr bwMode="auto">
          <a:xfrm>
            <a:off x="8570913" y="5311775"/>
            <a:ext cx="34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180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6120" name="Line 40"/>
          <p:cNvSpPr>
            <a:spLocks noChangeShapeType="1"/>
          </p:cNvSpPr>
          <p:nvPr/>
        </p:nvSpPr>
        <p:spPr bwMode="auto">
          <a:xfrm>
            <a:off x="8447088" y="4959350"/>
            <a:ext cx="271462" cy="3413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21" name="Oval 41"/>
          <p:cNvSpPr>
            <a:spLocks noChangeArrowheads="1"/>
          </p:cNvSpPr>
          <p:nvPr/>
        </p:nvSpPr>
        <p:spPr bwMode="auto">
          <a:xfrm>
            <a:off x="6626225" y="5297488"/>
            <a:ext cx="355600" cy="29845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22" name="Rectangle 42"/>
          <p:cNvSpPr>
            <a:spLocks noChangeArrowheads="1"/>
          </p:cNvSpPr>
          <p:nvPr/>
        </p:nvSpPr>
        <p:spPr bwMode="auto">
          <a:xfrm>
            <a:off x="6659563" y="5319713"/>
            <a:ext cx="323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180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46123" name="Oval 43"/>
          <p:cNvSpPr>
            <a:spLocks noChangeArrowheads="1"/>
          </p:cNvSpPr>
          <p:nvPr/>
        </p:nvSpPr>
        <p:spPr bwMode="auto">
          <a:xfrm>
            <a:off x="6859588" y="5907088"/>
            <a:ext cx="357187" cy="29845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24" name="Rectangle 44"/>
          <p:cNvSpPr>
            <a:spLocks noChangeArrowheads="1"/>
          </p:cNvSpPr>
          <p:nvPr/>
        </p:nvSpPr>
        <p:spPr bwMode="auto">
          <a:xfrm>
            <a:off x="6942138" y="5930900"/>
            <a:ext cx="34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180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46125" name="Line 45"/>
          <p:cNvSpPr>
            <a:spLocks noChangeShapeType="1"/>
          </p:cNvSpPr>
          <p:nvPr/>
        </p:nvSpPr>
        <p:spPr bwMode="auto">
          <a:xfrm>
            <a:off x="6886575" y="5591175"/>
            <a:ext cx="163513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26" name="Oval 46"/>
          <p:cNvSpPr>
            <a:spLocks noChangeArrowheads="1"/>
          </p:cNvSpPr>
          <p:nvPr/>
        </p:nvSpPr>
        <p:spPr bwMode="auto">
          <a:xfrm>
            <a:off x="5711825" y="5321300"/>
            <a:ext cx="357188" cy="29845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27" name="Rectangle 47"/>
          <p:cNvSpPr>
            <a:spLocks noChangeArrowheads="1"/>
          </p:cNvSpPr>
          <p:nvPr/>
        </p:nvSpPr>
        <p:spPr bwMode="auto">
          <a:xfrm>
            <a:off x="5745163" y="5327650"/>
            <a:ext cx="34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180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6128" name="Oval 48"/>
          <p:cNvSpPr>
            <a:spLocks noChangeArrowheads="1"/>
          </p:cNvSpPr>
          <p:nvPr/>
        </p:nvSpPr>
        <p:spPr bwMode="auto">
          <a:xfrm>
            <a:off x="6427788" y="5905500"/>
            <a:ext cx="357187" cy="29845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29" name="Rectangle 49"/>
          <p:cNvSpPr>
            <a:spLocks noChangeArrowheads="1"/>
          </p:cNvSpPr>
          <p:nvPr/>
        </p:nvSpPr>
        <p:spPr bwMode="auto">
          <a:xfrm>
            <a:off x="6462713" y="5927725"/>
            <a:ext cx="273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180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6130" name="Oval 50"/>
          <p:cNvSpPr>
            <a:spLocks noChangeArrowheads="1"/>
          </p:cNvSpPr>
          <p:nvPr/>
        </p:nvSpPr>
        <p:spPr bwMode="auto">
          <a:xfrm>
            <a:off x="7637463" y="5286375"/>
            <a:ext cx="355600" cy="300038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31" name="Rectangle 51"/>
          <p:cNvSpPr>
            <a:spLocks noChangeArrowheads="1"/>
          </p:cNvSpPr>
          <p:nvPr/>
        </p:nvSpPr>
        <p:spPr bwMode="auto">
          <a:xfrm>
            <a:off x="7653338" y="5310188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180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46132" name="Line 52"/>
          <p:cNvSpPr>
            <a:spLocks noChangeShapeType="1"/>
          </p:cNvSpPr>
          <p:nvPr/>
        </p:nvSpPr>
        <p:spPr bwMode="auto">
          <a:xfrm flipH="1">
            <a:off x="7781925" y="4957763"/>
            <a:ext cx="392113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33" name="Line 53"/>
          <p:cNvSpPr>
            <a:spLocks noChangeShapeType="1"/>
          </p:cNvSpPr>
          <p:nvPr/>
        </p:nvSpPr>
        <p:spPr bwMode="auto">
          <a:xfrm>
            <a:off x="6413500" y="4964113"/>
            <a:ext cx="365125" cy="303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34" name="Line 54"/>
          <p:cNvSpPr>
            <a:spLocks noChangeShapeType="1"/>
          </p:cNvSpPr>
          <p:nvPr/>
        </p:nvSpPr>
        <p:spPr bwMode="auto">
          <a:xfrm flipH="1">
            <a:off x="5859463" y="4972050"/>
            <a:ext cx="374650" cy="3460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35" name="Line 55"/>
          <p:cNvSpPr>
            <a:spLocks noChangeShapeType="1"/>
          </p:cNvSpPr>
          <p:nvPr/>
        </p:nvSpPr>
        <p:spPr bwMode="auto">
          <a:xfrm flipH="1">
            <a:off x="6572250" y="5581650"/>
            <a:ext cx="163513" cy="330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36" name="Line 56"/>
          <p:cNvSpPr>
            <a:spLocks noChangeShapeType="1"/>
          </p:cNvSpPr>
          <p:nvPr/>
        </p:nvSpPr>
        <p:spPr bwMode="auto">
          <a:xfrm>
            <a:off x="7493000" y="4365625"/>
            <a:ext cx="800100" cy="323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37" name="Oval 57"/>
          <p:cNvSpPr>
            <a:spLocks noChangeArrowheads="1"/>
          </p:cNvSpPr>
          <p:nvPr/>
        </p:nvSpPr>
        <p:spPr bwMode="auto">
          <a:xfrm>
            <a:off x="5991225" y="5907088"/>
            <a:ext cx="357188" cy="29845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38" name="Rectangle 58"/>
          <p:cNvSpPr>
            <a:spLocks noChangeArrowheads="1"/>
          </p:cNvSpPr>
          <p:nvPr/>
        </p:nvSpPr>
        <p:spPr bwMode="auto">
          <a:xfrm>
            <a:off x="6073775" y="5930900"/>
            <a:ext cx="260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180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46139" name="Oval 59"/>
          <p:cNvSpPr>
            <a:spLocks noChangeArrowheads="1"/>
          </p:cNvSpPr>
          <p:nvPr/>
        </p:nvSpPr>
        <p:spPr bwMode="auto">
          <a:xfrm>
            <a:off x="5534025" y="5921375"/>
            <a:ext cx="357188" cy="29845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40" name="Rectangle 60"/>
          <p:cNvSpPr>
            <a:spLocks noChangeArrowheads="1"/>
          </p:cNvSpPr>
          <p:nvPr/>
        </p:nvSpPr>
        <p:spPr bwMode="auto">
          <a:xfrm>
            <a:off x="5568950" y="5943600"/>
            <a:ext cx="34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180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6141" name="Line 61"/>
          <p:cNvSpPr>
            <a:spLocks noChangeShapeType="1"/>
          </p:cNvSpPr>
          <p:nvPr/>
        </p:nvSpPr>
        <p:spPr bwMode="auto">
          <a:xfrm flipH="1">
            <a:off x="5689600" y="5624513"/>
            <a:ext cx="169863" cy="2889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42" name="Line 62"/>
          <p:cNvSpPr>
            <a:spLocks noChangeShapeType="1"/>
          </p:cNvSpPr>
          <p:nvPr/>
        </p:nvSpPr>
        <p:spPr bwMode="auto">
          <a:xfrm>
            <a:off x="5962650" y="5624513"/>
            <a:ext cx="169863" cy="255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43" name="Oval 63"/>
          <p:cNvSpPr>
            <a:spLocks noChangeArrowheads="1"/>
          </p:cNvSpPr>
          <p:nvPr/>
        </p:nvSpPr>
        <p:spPr bwMode="auto">
          <a:xfrm>
            <a:off x="8763000" y="5889625"/>
            <a:ext cx="357188" cy="29845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44" name="Rectangle 64"/>
          <p:cNvSpPr>
            <a:spLocks noChangeArrowheads="1"/>
          </p:cNvSpPr>
          <p:nvPr/>
        </p:nvSpPr>
        <p:spPr bwMode="auto">
          <a:xfrm>
            <a:off x="8794750" y="5878513"/>
            <a:ext cx="349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1800">
                <a:solidFill>
                  <a:schemeClr val="tx1"/>
                </a:solidFill>
              </a:rPr>
              <a:t>O</a:t>
            </a:r>
          </a:p>
        </p:txBody>
      </p:sp>
      <p:sp>
        <p:nvSpPr>
          <p:cNvPr id="46145" name="Oval 65"/>
          <p:cNvSpPr>
            <a:spLocks noChangeArrowheads="1"/>
          </p:cNvSpPr>
          <p:nvPr/>
        </p:nvSpPr>
        <p:spPr bwMode="auto">
          <a:xfrm>
            <a:off x="8331200" y="5888038"/>
            <a:ext cx="357188" cy="29845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46" name="Rectangle 66"/>
          <p:cNvSpPr>
            <a:spLocks noChangeArrowheads="1"/>
          </p:cNvSpPr>
          <p:nvPr/>
        </p:nvSpPr>
        <p:spPr bwMode="auto">
          <a:xfrm>
            <a:off x="8347075" y="5875338"/>
            <a:ext cx="349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180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46147" name="Oval 67"/>
          <p:cNvSpPr>
            <a:spLocks noChangeArrowheads="1"/>
          </p:cNvSpPr>
          <p:nvPr/>
        </p:nvSpPr>
        <p:spPr bwMode="auto">
          <a:xfrm>
            <a:off x="7894638" y="5889625"/>
            <a:ext cx="357187" cy="29845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48" name="Rectangle 68"/>
          <p:cNvSpPr>
            <a:spLocks noChangeArrowheads="1"/>
          </p:cNvSpPr>
          <p:nvPr/>
        </p:nvSpPr>
        <p:spPr bwMode="auto">
          <a:xfrm>
            <a:off x="7908925" y="5880100"/>
            <a:ext cx="387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180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46149" name="Oval 69"/>
          <p:cNvSpPr>
            <a:spLocks noChangeArrowheads="1"/>
          </p:cNvSpPr>
          <p:nvPr/>
        </p:nvSpPr>
        <p:spPr bwMode="auto">
          <a:xfrm>
            <a:off x="7437438" y="5903913"/>
            <a:ext cx="357187" cy="29845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50" name="Rectangle 70"/>
          <p:cNvSpPr>
            <a:spLocks noChangeArrowheads="1"/>
          </p:cNvSpPr>
          <p:nvPr/>
        </p:nvSpPr>
        <p:spPr bwMode="auto">
          <a:xfrm>
            <a:off x="7489825" y="5892800"/>
            <a:ext cx="323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180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46151" name="Line 71"/>
          <p:cNvSpPr>
            <a:spLocks noChangeShapeType="1"/>
          </p:cNvSpPr>
          <p:nvPr/>
        </p:nvSpPr>
        <p:spPr bwMode="auto">
          <a:xfrm>
            <a:off x="8807450" y="5573713"/>
            <a:ext cx="163513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52" name="Line 72"/>
          <p:cNvSpPr>
            <a:spLocks noChangeShapeType="1"/>
          </p:cNvSpPr>
          <p:nvPr/>
        </p:nvSpPr>
        <p:spPr bwMode="auto">
          <a:xfrm flipH="1">
            <a:off x="8493125" y="5564188"/>
            <a:ext cx="163513" cy="330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53" name="Line 73"/>
          <p:cNvSpPr>
            <a:spLocks noChangeShapeType="1"/>
          </p:cNvSpPr>
          <p:nvPr/>
        </p:nvSpPr>
        <p:spPr bwMode="auto">
          <a:xfrm flipH="1">
            <a:off x="7610475" y="5607050"/>
            <a:ext cx="169863" cy="2889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54" name="Line 74"/>
          <p:cNvSpPr>
            <a:spLocks noChangeShapeType="1"/>
          </p:cNvSpPr>
          <p:nvPr/>
        </p:nvSpPr>
        <p:spPr bwMode="auto">
          <a:xfrm>
            <a:off x="7883525" y="5607050"/>
            <a:ext cx="169863" cy="255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58" name="Text Box 78"/>
          <p:cNvSpPr txBox="1">
            <a:spLocks noChangeArrowheads="1"/>
          </p:cNvSpPr>
          <p:nvPr/>
        </p:nvSpPr>
        <p:spPr bwMode="auto">
          <a:xfrm>
            <a:off x="5940425" y="6300788"/>
            <a:ext cx="2838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>
                <a:solidFill>
                  <a:srgbClr val="CC3300"/>
                </a:solidFill>
              </a:rPr>
              <a:t>Full binary tree of depth 4</a:t>
            </a:r>
          </a:p>
        </p:txBody>
      </p:sp>
      <p:sp>
        <p:nvSpPr>
          <p:cNvPr id="46159" name="Text Box 79"/>
          <p:cNvSpPr txBox="1">
            <a:spLocks noChangeArrowheads="1"/>
          </p:cNvSpPr>
          <p:nvPr/>
        </p:nvSpPr>
        <p:spPr bwMode="auto">
          <a:xfrm>
            <a:off x="1644650" y="6224588"/>
            <a:ext cx="23241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>
                <a:solidFill>
                  <a:srgbClr val="CC3300"/>
                </a:solidFill>
              </a:rPr>
              <a:t>Complete binary tree</a:t>
            </a:r>
          </a:p>
        </p:txBody>
      </p:sp>
    </p:spTree>
    <p:extLst>
      <p:ext uri="{BB962C8B-B14F-4D97-AF65-F5344CB8AC3E}">
        <p14:creationId xmlns:p14="http://schemas.microsoft.com/office/powerpoint/2010/main" val="345356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5</a:t>
            </a:r>
          </a:p>
        </p:txBody>
      </p:sp>
      <p:sp>
        <p:nvSpPr>
          <p:cNvPr id="8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CC21D-9002-4514-B433-386D27F27DB8}" type="slidenum">
              <a:rPr lang="en-US" altLang="zh-TW"/>
              <a:pPr/>
              <a:t>47</a:t>
            </a:fld>
            <a:endParaRPr lang="en-US" altLang="zh-TW"/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800100" y="0"/>
            <a:ext cx="60579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r>
              <a:rPr lang="en-US" altLang="zh-TW" sz="4000" dirty="0">
                <a:solidFill>
                  <a:schemeClr val="tx2"/>
                </a:solidFill>
              </a:rPr>
              <a:t>Sequential Representation</a:t>
            </a:r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3560763" y="1455738"/>
            <a:ext cx="854075" cy="44592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32" name="Line 4"/>
          <p:cNvSpPr>
            <a:spLocks noChangeShapeType="1"/>
          </p:cNvSpPr>
          <p:nvPr/>
        </p:nvSpPr>
        <p:spPr bwMode="auto">
          <a:xfrm>
            <a:off x="3554413" y="1857375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33" name="Line 5"/>
          <p:cNvSpPr>
            <a:spLocks noChangeShapeType="1"/>
          </p:cNvSpPr>
          <p:nvPr/>
        </p:nvSpPr>
        <p:spPr bwMode="auto">
          <a:xfrm>
            <a:off x="3554413" y="2249488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34" name="Line 6"/>
          <p:cNvSpPr>
            <a:spLocks noChangeShapeType="1"/>
          </p:cNvSpPr>
          <p:nvPr/>
        </p:nvSpPr>
        <p:spPr bwMode="auto">
          <a:xfrm>
            <a:off x="3554413" y="2640013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35" name="Line 7"/>
          <p:cNvSpPr>
            <a:spLocks noChangeShapeType="1"/>
          </p:cNvSpPr>
          <p:nvPr/>
        </p:nvSpPr>
        <p:spPr bwMode="auto">
          <a:xfrm>
            <a:off x="3554413" y="3048000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36" name="Line 8"/>
          <p:cNvSpPr>
            <a:spLocks noChangeShapeType="1"/>
          </p:cNvSpPr>
          <p:nvPr/>
        </p:nvSpPr>
        <p:spPr bwMode="auto">
          <a:xfrm>
            <a:off x="3554413" y="3441700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37" name="Line 9"/>
          <p:cNvSpPr>
            <a:spLocks noChangeShapeType="1"/>
          </p:cNvSpPr>
          <p:nvPr/>
        </p:nvSpPr>
        <p:spPr bwMode="auto">
          <a:xfrm>
            <a:off x="3554413" y="3830638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38" name="Line 10"/>
          <p:cNvSpPr>
            <a:spLocks noChangeShapeType="1"/>
          </p:cNvSpPr>
          <p:nvPr/>
        </p:nvSpPr>
        <p:spPr bwMode="auto">
          <a:xfrm>
            <a:off x="3554413" y="4221163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39" name="Line 11"/>
          <p:cNvSpPr>
            <a:spLocks noChangeShapeType="1"/>
          </p:cNvSpPr>
          <p:nvPr/>
        </p:nvSpPr>
        <p:spPr bwMode="auto">
          <a:xfrm>
            <a:off x="3570288" y="5546725"/>
            <a:ext cx="8493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40" name="Rectangle 12"/>
          <p:cNvSpPr>
            <a:spLocks noChangeArrowheads="1"/>
          </p:cNvSpPr>
          <p:nvPr/>
        </p:nvSpPr>
        <p:spPr bwMode="auto">
          <a:xfrm>
            <a:off x="3733800" y="1462088"/>
            <a:ext cx="404813" cy="451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A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B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--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C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--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--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--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D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--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.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48141" name="Line 13"/>
          <p:cNvSpPr>
            <a:spLocks noChangeShapeType="1"/>
          </p:cNvSpPr>
          <p:nvPr/>
        </p:nvSpPr>
        <p:spPr bwMode="auto">
          <a:xfrm>
            <a:off x="3554413" y="4611688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42" name="Line 14"/>
          <p:cNvSpPr>
            <a:spLocks noChangeShapeType="1"/>
          </p:cNvSpPr>
          <p:nvPr/>
        </p:nvSpPr>
        <p:spPr bwMode="auto">
          <a:xfrm>
            <a:off x="3554413" y="5002213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43" name="Rectangle 15"/>
          <p:cNvSpPr>
            <a:spLocks noChangeArrowheads="1"/>
          </p:cNvSpPr>
          <p:nvPr/>
        </p:nvSpPr>
        <p:spPr bwMode="auto">
          <a:xfrm>
            <a:off x="2932113" y="1460500"/>
            <a:ext cx="692150" cy="451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[1]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[2]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[3]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[4]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[5]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[6]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[7]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[8]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[9]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.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[16]</a:t>
            </a:r>
          </a:p>
        </p:txBody>
      </p:sp>
      <p:sp>
        <p:nvSpPr>
          <p:cNvPr id="48144" name="Line 16"/>
          <p:cNvSpPr>
            <a:spLocks noChangeShapeType="1"/>
          </p:cNvSpPr>
          <p:nvPr/>
        </p:nvSpPr>
        <p:spPr bwMode="auto">
          <a:xfrm>
            <a:off x="8283575" y="465138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45" name="Line 17"/>
          <p:cNvSpPr>
            <a:spLocks noChangeShapeType="1"/>
          </p:cNvSpPr>
          <p:nvPr/>
        </p:nvSpPr>
        <p:spPr bwMode="auto">
          <a:xfrm>
            <a:off x="8283575" y="857250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46" name="Line 18"/>
          <p:cNvSpPr>
            <a:spLocks noChangeShapeType="1"/>
          </p:cNvSpPr>
          <p:nvPr/>
        </p:nvSpPr>
        <p:spPr bwMode="auto">
          <a:xfrm>
            <a:off x="8283575" y="1247775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47" name="Line 19"/>
          <p:cNvSpPr>
            <a:spLocks noChangeShapeType="1"/>
          </p:cNvSpPr>
          <p:nvPr/>
        </p:nvSpPr>
        <p:spPr bwMode="auto">
          <a:xfrm>
            <a:off x="8283575" y="1655763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48" name="Line 20"/>
          <p:cNvSpPr>
            <a:spLocks noChangeShapeType="1"/>
          </p:cNvSpPr>
          <p:nvPr/>
        </p:nvSpPr>
        <p:spPr bwMode="auto">
          <a:xfrm>
            <a:off x="8283575" y="2049463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49" name="Line 21"/>
          <p:cNvSpPr>
            <a:spLocks noChangeShapeType="1"/>
          </p:cNvSpPr>
          <p:nvPr/>
        </p:nvSpPr>
        <p:spPr bwMode="auto">
          <a:xfrm>
            <a:off x="8283575" y="2438400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50" name="Line 22"/>
          <p:cNvSpPr>
            <a:spLocks noChangeShapeType="1"/>
          </p:cNvSpPr>
          <p:nvPr/>
        </p:nvSpPr>
        <p:spPr bwMode="auto">
          <a:xfrm>
            <a:off x="8283575" y="2828925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51" name="Line 23"/>
          <p:cNvSpPr>
            <a:spLocks noChangeShapeType="1"/>
          </p:cNvSpPr>
          <p:nvPr/>
        </p:nvSpPr>
        <p:spPr bwMode="auto">
          <a:xfrm>
            <a:off x="8283575" y="3219450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52" name="Line 24"/>
          <p:cNvSpPr>
            <a:spLocks noChangeShapeType="1"/>
          </p:cNvSpPr>
          <p:nvPr/>
        </p:nvSpPr>
        <p:spPr bwMode="auto">
          <a:xfrm>
            <a:off x="8283575" y="3609975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53" name="Rectangle 25"/>
          <p:cNvSpPr>
            <a:spLocks noChangeArrowheads="1"/>
          </p:cNvSpPr>
          <p:nvPr/>
        </p:nvSpPr>
        <p:spPr bwMode="auto">
          <a:xfrm>
            <a:off x="8288338" y="80963"/>
            <a:ext cx="855662" cy="35242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54" name="Rectangle 26"/>
          <p:cNvSpPr>
            <a:spLocks noChangeArrowheads="1"/>
          </p:cNvSpPr>
          <p:nvPr/>
        </p:nvSpPr>
        <p:spPr bwMode="auto">
          <a:xfrm>
            <a:off x="7454900" y="0"/>
            <a:ext cx="539750" cy="3706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[1]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[2]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[3]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[4]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[5]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[6]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[7]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[8]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[9]</a:t>
            </a:r>
          </a:p>
        </p:txBody>
      </p:sp>
      <p:sp>
        <p:nvSpPr>
          <p:cNvPr id="48155" name="Rectangle 27"/>
          <p:cNvSpPr>
            <a:spLocks noChangeArrowheads="1"/>
          </p:cNvSpPr>
          <p:nvPr/>
        </p:nvSpPr>
        <p:spPr bwMode="auto">
          <a:xfrm>
            <a:off x="8478838" y="50800"/>
            <a:ext cx="404812" cy="3706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A</a:t>
            </a:r>
          </a:p>
          <a:p>
            <a:pPr algn="ctr"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B</a:t>
            </a:r>
          </a:p>
          <a:p>
            <a:pPr algn="ctr"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C</a:t>
            </a:r>
          </a:p>
          <a:p>
            <a:pPr algn="ctr"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D</a:t>
            </a:r>
          </a:p>
          <a:p>
            <a:pPr algn="ctr"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E</a:t>
            </a:r>
          </a:p>
          <a:p>
            <a:pPr algn="ctr"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F</a:t>
            </a:r>
          </a:p>
          <a:p>
            <a:pPr algn="ctr"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G</a:t>
            </a:r>
          </a:p>
          <a:p>
            <a:pPr algn="ctr"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H</a:t>
            </a:r>
          </a:p>
          <a:p>
            <a:pPr algn="ctr"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I</a:t>
            </a:r>
          </a:p>
        </p:txBody>
      </p:sp>
      <p:grpSp>
        <p:nvGrpSpPr>
          <p:cNvPr id="48156" name="Group 28"/>
          <p:cNvGrpSpPr>
            <a:grpSpLocks/>
          </p:cNvGrpSpPr>
          <p:nvPr/>
        </p:nvGrpSpPr>
        <p:grpSpPr bwMode="auto">
          <a:xfrm>
            <a:off x="2366963" y="1493838"/>
            <a:ext cx="571500" cy="569912"/>
            <a:chOff x="1389" y="1133"/>
            <a:chExt cx="360" cy="359"/>
          </a:xfrm>
        </p:grpSpPr>
        <p:sp>
          <p:nvSpPr>
            <p:cNvPr id="48157" name="Oval 29"/>
            <p:cNvSpPr>
              <a:spLocks noChangeArrowheads="1"/>
            </p:cNvSpPr>
            <p:nvPr/>
          </p:nvSpPr>
          <p:spPr bwMode="auto">
            <a:xfrm>
              <a:off x="1389" y="1133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58" name="Rectangle 30"/>
            <p:cNvSpPr>
              <a:spLocks noChangeArrowheads="1"/>
            </p:cNvSpPr>
            <p:nvPr/>
          </p:nvSpPr>
          <p:spPr bwMode="auto">
            <a:xfrm>
              <a:off x="1458" y="1186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rgbClr val="006600"/>
                  </a:solidFill>
                </a:rPr>
                <a:t>A</a:t>
              </a:r>
            </a:p>
          </p:txBody>
        </p:sp>
      </p:grpSp>
      <p:grpSp>
        <p:nvGrpSpPr>
          <p:cNvPr id="48159" name="Group 31"/>
          <p:cNvGrpSpPr>
            <a:grpSpLocks/>
          </p:cNvGrpSpPr>
          <p:nvPr/>
        </p:nvGrpSpPr>
        <p:grpSpPr bwMode="auto">
          <a:xfrm>
            <a:off x="1755775" y="2397125"/>
            <a:ext cx="571500" cy="569913"/>
            <a:chOff x="1004" y="1702"/>
            <a:chExt cx="360" cy="359"/>
          </a:xfrm>
        </p:grpSpPr>
        <p:sp>
          <p:nvSpPr>
            <p:cNvPr id="48160" name="Oval 32"/>
            <p:cNvSpPr>
              <a:spLocks noChangeArrowheads="1"/>
            </p:cNvSpPr>
            <p:nvPr/>
          </p:nvSpPr>
          <p:spPr bwMode="auto">
            <a:xfrm>
              <a:off x="1004" y="1702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61" name="Rectangle 33"/>
            <p:cNvSpPr>
              <a:spLocks noChangeArrowheads="1"/>
            </p:cNvSpPr>
            <p:nvPr/>
          </p:nvSpPr>
          <p:spPr bwMode="auto">
            <a:xfrm>
              <a:off x="1073" y="1755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rgbClr val="006600"/>
                  </a:solidFill>
                </a:rPr>
                <a:t>B</a:t>
              </a:r>
            </a:p>
          </p:txBody>
        </p:sp>
      </p:grpSp>
      <p:sp>
        <p:nvSpPr>
          <p:cNvPr id="48162" name="Line 34"/>
          <p:cNvSpPr>
            <a:spLocks noChangeShapeType="1"/>
          </p:cNvSpPr>
          <p:nvPr/>
        </p:nvSpPr>
        <p:spPr bwMode="auto">
          <a:xfrm flipH="1">
            <a:off x="2138363" y="2052638"/>
            <a:ext cx="341312" cy="3571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8163" name="Group 35"/>
          <p:cNvGrpSpPr>
            <a:grpSpLocks/>
          </p:cNvGrpSpPr>
          <p:nvPr/>
        </p:nvGrpSpPr>
        <p:grpSpPr bwMode="auto">
          <a:xfrm>
            <a:off x="904875" y="5200650"/>
            <a:ext cx="571500" cy="569913"/>
            <a:chOff x="468" y="3468"/>
            <a:chExt cx="360" cy="359"/>
          </a:xfrm>
        </p:grpSpPr>
        <p:sp>
          <p:nvSpPr>
            <p:cNvPr id="48164" name="Oval 36"/>
            <p:cNvSpPr>
              <a:spLocks noChangeArrowheads="1"/>
            </p:cNvSpPr>
            <p:nvPr/>
          </p:nvSpPr>
          <p:spPr bwMode="auto">
            <a:xfrm>
              <a:off x="468" y="3468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65" name="Rectangle 37"/>
            <p:cNvSpPr>
              <a:spLocks noChangeArrowheads="1"/>
            </p:cNvSpPr>
            <p:nvPr/>
          </p:nvSpPr>
          <p:spPr bwMode="auto">
            <a:xfrm>
              <a:off x="537" y="3521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rgbClr val="006600"/>
                  </a:solidFill>
                </a:rPr>
                <a:t>E</a:t>
              </a:r>
            </a:p>
          </p:txBody>
        </p:sp>
      </p:grpSp>
      <p:sp>
        <p:nvSpPr>
          <p:cNvPr id="48166" name="Line 38"/>
          <p:cNvSpPr>
            <a:spLocks noChangeShapeType="1"/>
          </p:cNvSpPr>
          <p:nvPr/>
        </p:nvSpPr>
        <p:spPr bwMode="auto">
          <a:xfrm flipH="1">
            <a:off x="1117600" y="4770438"/>
            <a:ext cx="322263" cy="444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8167" name="Group 39"/>
          <p:cNvGrpSpPr>
            <a:grpSpLocks/>
          </p:cNvGrpSpPr>
          <p:nvPr/>
        </p:nvGrpSpPr>
        <p:grpSpPr bwMode="auto">
          <a:xfrm>
            <a:off x="1547813" y="3328988"/>
            <a:ext cx="571500" cy="569912"/>
            <a:chOff x="873" y="2289"/>
            <a:chExt cx="360" cy="359"/>
          </a:xfrm>
        </p:grpSpPr>
        <p:sp>
          <p:nvSpPr>
            <p:cNvPr id="48168" name="Oval 40"/>
            <p:cNvSpPr>
              <a:spLocks noChangeArrowheads="1"/>
            </p:cNvSpPr>
            <p:nvPr/>
          </p:nvSpPr>
          <p:spPr bwMode="auto">
            <a:xfrm>
              <a:off x="873" y="2289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69" name="Rectangle 41"/>
            <p:cNvSpPr>
              <a:spLocks noChangeArrowheads="1"/>
            </p:cNvSpPr>
            <p:nvPr/>
          </p:nvSpPr>
          <p:spPr bwMode="auto">
            <a:xfrm>
              <a:off x="942" y="2342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rgbClr val="006600"/>
                  </a:solidFill>
                </a:rPr>
                <a:t>C</a:t>
              </a:r>
            </a:p>
          </p:txBody>
        </p:sp>
      </p:grpSp>
      <p:grpSp>
        <p:nvGrpSpPr>
          <p:cNvPr id="48170" name="Group 42"/>
          <p:cNvGrpSpPr>
            <a:grpSpLocks/>
          </p:cNvGrpSpPr>
          <p:nvPr/>
        </p:nvGrpSpPr>
        <p:grpSpPr bwMode="auto">
          <a:xfrm>
            <a:off x="1190625" y="4194175"/>
            <a:ext cx="571500" cy="569913"/>
            <a:chOff x="648" y="2834"/>
            <a:chExt cx="360" cy="359"/>
          </a:xfrm>
        </p:grpSpPr>
        <p:sp>
          <p:nvSpPr>
            <p:cNvPr id="48171" name="Oval 43"/>
            <p:cNvSpPr>
              <a:spLocks noChangeArrowheads="1"/>
            </p:cNvSpPr>
            <p:nvPr/>
          </p:nvSpPr>
          <p:spPr bwMode="auto">
            <a:xfrm>
              <a:off x="648" y="2834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72" name="Rectangle 44"/>
            <p:cNvSpPr>
              <a:spLocks noChangeArrowheads="1"/>
            </p:cNvSpPr>
            <p:nvPr/>
          </p:nvSpPr>
          <p:spPr bwMode="auto">
            <a:xfrm>
              <a:off x="717" y="2887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rgbClr val="006600"/>
                  </a:solidFill>
                </a:rPr>
                <a:t>D</a:t>
              </a:r>
            </a:p>
          </p:txBody>
        </p:sp>
      </p:grpSp>
      <p:sp>
        <p:nvSpPr>
          <p:cNvPr id="48173" name="Line 45"/>
          <p:cNvSpPr>
            <a:spLocks noChangeShapeType="1"/>
          </p:cNvSpPr>
          <p:nvPr/>
        </p:nvSpPr>
        <p:spPr bwMode="auto">
          <a:xfrm flipH="1">
            <a:off x="1812925" y="2987675"/>
            <a:ext cx="138113" cy="3381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74" name="Line 46"/>
          <p:cNvSpPr>
            <a:spLocks noChangeShapeType="1"/>
          </p:cNvSpPr>
          <p:nvPr/>
        </p:nvSpPr>
        <p:spPr bwMode="auto">
          <a:xfrm flipH="1">
            <a:off x="1525588" y="3919538"/>
            <a:ext cx="168275" cy="292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8210" name="Group 82"/>
          <p:cNvGrpSpPr>
            <a:grpSpLocks/>
          </p:cNvGrpSpPr>
          <p:nvPr/>
        </p:nvGrpSpPr>
        <p:grpSpPr bwMode="auto">
          <a:xfrm>
            <a:off x="6189663" y="2782888"/>
            <a:ext cx="571500" cy="569912"/>
            <a:chOff x="4229" y="1348"/>
            <a:chExt cx="360" cy="359"/>
          </a:xfrm>
        </p:grpSpPr>
        <p:sp>
          <p:nvSpPr>
            <p:cNvPr id="48211" name="Oval 83"/>
            <p:cNvSpPr>
              <a:spLocks noChangeArrowheads="1"/>
            </p:cNvSpPr>
            <p:nvPr/>
          </p:nvSpPr>
          <p:spPr bwMode="auto">
            <a:xfrm>
              <a:off x="4229" y="1348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212" name="Rectangle 84"/>
            <p:cNvSpPr>
              <a:spLocks noChangeArrowheads="1"/>
            </p:cNvSpPr>
            <p:nvPr/>
          </p:nvSpPr>
          <p:spPr bwMode="auto">
            <a:xfrm>
              <a:off x="4298" y="1401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A</a:t>
              </a:r>
            </a:p>
          </p:txBody>
        </p:sp>
      </p:grpSp>
      <p:grpSp>
        <p:nvGrpSpPr>
          <p:cNvPr id="48213" name="Group 85"/>
          <p:cNvGrpSpPr>
            <a:grpSpLocks/>
          </p:cNvGrpSpPr>
          <p:nvPr/>
        </p:nvGrpSpPr>
        <p:grpSpPr bwMode="auto">
          <a:xfrm>
            <a:off x="5219700" y="3924300"/>
            <a:ext cx="571500" cy="569913"/>
            <a:chOff x="3618" y="2067"/>
            <a:chExt cx="360" cy="359"/>
          </a:xfrm>
        </p:grpSpPr>
        <p:sp>
          <p:nvSpPr>
            <p:cNvPr id="48214" name="Oval 86"/>
            <p:cNvSpPr>
              <a:spLocks noChangeArrowheads="1"/>
            </p:cNvSpPr>
            <p:nvPr/>
          </p:nvSpPr>
          <p:spPr bwMode="auto">
            <a:xfrm>
              <a:off x="3618" y="2067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215" name="Rectangle 87"/>
            <p:cNvSpPr>
              <a:spLocks noChangeArrowheads="1"/>
            </p:cNvSpPr>
            <p:nvPr/>
          </p:nvSpPr>
          <p:spPr bwMode="auto">
            <a:xfrm>
              <a:off x="3687" y="2120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B</a:t>
              </a:r>
            </a:p>
          </p:txBody>
        </p:sp>
      </p:grpSp>
      <p:sp>
        <p:nvSpPr>
          <p:cNvPr id="48216" name="Line 88"/>
          <p:cNvSpPr>
            <a:spLocks noChangeShapeType="1"/>
          </p:cNvSpPr>
          <p:nvPr/>
        </p:nvSpPr>
        <p:spPr bwMode="auto">
          <a:xfrm flipH="1">
            <a:off x="5518150" y="3273425"/>
            <a:ext cx="765175" cy="6461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8217" name="Group 89"/>
          <p:cNvGrpSpPr>
            <a:grpSpLocks/>
          </p:cNvGrpSpPr>
          <p:nvPr/>
        </p:nvGrpSpPr>
        <p:grpSpPr bwMode="auto">
          <a:xfrm>
            <a:off x="7110413" y="3957638"/>
            <a:ext cx="571500" cy="569912"/>
            <a:chOff x="4809" y="2088"/>
            <a:chExt cx="360" cy="359"/>
          </a:xfrm>
        </p:grpSpPr>
        <p:sp>
          <p:nvSpPr>
            <p:cNvPr id="48218" name="Oval 90"/>
            <p:cNvSpPr>
              <a:spLocks noChangeArrowheads="1"/>
            </p:cNvSpPr>
            <p:nvPr/>
          </p:nvSpPr>
          <p:spPr bwMode="auto">
            <a:xfrm>
              <a:off x="4809" y="2088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219" name="Rectangle 91"/>
            <p:cNvSpPr>
              <a:spLocks noChangeArrowheads="1"/>
            </p:cNvSpPr>
            <p:nvPr/>
          </p:nvSpPr>
          <p:spPr bwMode="auto">
            <a:xfrm>
              <a:off x="4878" y="2141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C</a:t>
              </a:r>
            </a:p>
          </p:txBody>
        </p:sp>
      </p:grpSp>
      <p:grpSp>
        <p:nvGrpSpPr>
          <p:cNvPr id="48220" name="Group 92"/>
          <p:cNvGrpSpPr>
            <a:grpSpLocks/>
          </p:cNvGrpSpPr>
          <p:nvPr/>
        </p:nvGrpSpPr>
        <p:grpSpPr bwMode="auto">
          <a:xfrm>
            <a:off x="7620000" y="5030788"/>
            <a:ext cx="571500" cy="569912"/>
            <a:chOff x="5130" y="2764"/>
            <a:chExt cx="360" cy="359"/>
          </a:xfrm>
        </p:grpSpPr>
        <p:sp>
          <p:nvSpPr>
            <p:cNvPr id="48221" name="Oval 93"/>
            <p:cNvSpPr>
              <a:spLocks noChangeArrowheads="1"/>
            </p:cNvSpPr>
            <p:nvPr/>
          </p:nvSpPr>
          <p:spPr bwMode="auto">
            <a:xfrm>
              <a:off x="5130" y="2764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222" name="Rectangle 94"/>
            <p:cNvSpPr>
              <a:spLocks noChangeArrowheads="1"/>
            </p:cNvSpPr>
            <p:nvPr/>
          </p:nvSpPr>
          <p:spPr bwMode="auto">
            <a:xfrm>
              <a:off x="5199" y="2817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G</a:t>
              </a:r>
            </a:p>
          </p:txBody>
        </p:sp>
      </p:grpSp>
      <p:sp>
        <p:nvSpPr>
          <p:cNvPr id="48223" name="Line 95"/>
          <p:cNvSpPr>
            <a:spLocks noChangeShapeType="1"/>
          </p:cNvSpPr>
          <p:nvPr/>
        </p:nvSpPr>
        <p:spPr bwMode="auto">
          <a:xfrm>
            <a:off x="7561263" y="4516438"/>
            <a:ext cx="287337" cy="4921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8224" name="Group 96"/>
          <p:cNvGrpSpPr>
            <a:grpSpLocks/>
          </p:cNvGrpSpPr>
          <p:nvPr/>
        </p:nvGrpSpPr>
        <p:grpSpPr bwMode="auto">
          <a:xfrm>
            <a:off x="5748338" y="5080000"/>
            <a:ext cx="571500" cy="569913"/>
            <a:chOff x="3951" y="2795"/>
            <a:chExt cx="360" cy="359"/>
          </a:xfrm>
        </p:grpSpPr>
        <p:sp>
          <p:nvSpPr>
            <p:cNvPr id="48225" name="Oval 97"/>
            <p:cNvSpPr>
              <a:spLocks noChangeArrowheads="1"/>
            </p:cNvSpPr>
            <p:nvPr/>
          </p:nvSpPr>
          <p:spPr bwMode="auto">
            <a:xfrm>
              <a:off x="3951" y="2795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226" name="Rectangle 98"/>
            <p:cNvSpPr>
              <a:spLocks noChangeArrowheads="1"/>
            </p:cNvSpPr>
            <p:nvPr/>
          </p:nvSpPr>
          <p:spPr bwMode="auto">
            <a:xfrm>
              <a:off x="4020" y="2848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E</a:t>
              </a:r>
            </a:p>
          </p:txBody>
        </p:sp>
      </p:grpSp>
      <p:grpSp>
        <p:nvGrpSpPr>
          <p:cNvPr id="48227" name="Group 99"/>
          <p:cNvGrpSpPr>
            <a:grpSpLocks/>
          </p:cNvGrpSpPr>
          <p:nvPr/>
        </p:nvGrpSpPr>
        <p:grpSpPr bwMode="auto">
          <a:xfrm>
            <a:off x="5289550" y="6288088"/>
            <a:ext cx="571500" cy="569912"/>
            <a:chOff x="3662" y="3556"/>
            <a:chExt cx="360" cy="359"/>
          </a:xfrm>
        </p:grpSpPr>
        <p:sp>
          <p:nvSpPr>
            <p:cNvPr id="48228" name="Oval 100"/>
            <p:cNvSpPr>
              <a:spLocks noChangeArrowheads="1"/>
            </p:cNvSpPr>
            <p:nvPr/>
          </p:nvSpPr>
          <p:spPr bwMode="auto">
            <a:xfrm>
              <a:off x="3662" y="3556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229" name="Rectangle 101"/>
            <p:cNvSpPr>
              <a:spLocks noChangeArrowheads="1"/>
            </p:cNvSpPr>
            <p:nvPr/>
          </p:nvSpPr>
          <p:spPr bwMode="auto">
            <a:xfrm>
              <a:off x="3731" y="3609"/>
              <a:ext cx="1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I</a:t>
              </a:r>
            </a:p>
          </p:txBody>
        </p:sp>
      </p:grpSp>
      <p:sp>
        <p:nvSpPr>
          <p:cNvPr id="48230" name="Line 102"/>
          <p:cNvSpPr>
            <a:spLocks noChangeShapeType="1"/>
          </p:cNvSpPr>
          <p:nvPr/>
        </p:nvSpPr>
        <p:spPr bwMode="auto">
          <a:xfrm>
            <a:off x="5145088" y="5670550"/>
            <a:ext cx="423862" cy="6127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8231" name="Group 103"/>
          <p:cNvGrpSpPr>
            <a:grpSpLocks/>
          </p:cNvGrpSpPr>
          <p:nvPr/>
        </p:nvGrpSpPr>
        <p:grpSpPr bwMode="auto">
          <a:xfrm>
            <a:off x="4759325" y="5062538"/>
            <a:ext cx="571500" cy="569912"/>
            <a:chOff x="3328" y="2784"/>
            <a:chExt cx="360" cy="359"/>
          </a:xfrm>
        </p:grpSpPr>
        <p:sp>
          <p:nvSpPr>
            <p:cNvPr id="48232" name="Oval 104"/>
            <p:cNvSpPr>
              <a:spLocks noChangeArrowheads="1"/>
            </p:cNvSpPr>
            <p:nvPr/>
          </p:nvSpPr>
          <p:spPr bwMode="auto">
            <a:xfrm>
              <a:off x="3328" y="2784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233" name="Rectangle 105"/>
            <p:cNvSpPr>
              <a:spLocks noChangeArrowheads="1"/>
            </p:cNvSpPr>
            <p:nvPr/>
          </p:nvSpPr>
          <p:spPr bwMode="auto">
            <a:xfrm>
              <a:off x="3397" y="2837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D</a:t>
              </a:r>
            </a:p>
          </p:txBody>
        </p:sp>
      </p:grpSp>
      <p:grpSp>
        <p:nvGrpSpPr>
          <p:cNvPr id="48234" name="Group 106"/>
          <p:cNvGrpSpPr>
            <a:grpSpLocks/>
          </p:cNvGrpSpPr>
          <p:nvPr/>
        </p:nvGrpSpPr>
        <p:grpSpPr bwMode="auto">
          <a:xfrm>
            <a:off x="4198938" y="6251575"/>
            <a:ext cx="571500" cy="569913"/>
            <a:chOff x="2975" y="3533"/>
            <a:chExt cx="360" cy="359"/>
          </a:xfrm>
        </p:grpSpPr>
        <p:sp>
          <p:nvSpPr>
            <p:cNvPr id="48235" name="Oval 107"/>
            <p:cNvSpPr>
              <a:spLocks noChangeArrowheads="1"/>
            </p:cNvSpPr>
            <p:nvPr/>
          </p:nvSpPr>
          <p:spPr bwMode="auto">
            <a:xfrm>
              <a:off x="2975" y="3533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236" name="Rectangle 108"/>
            <p:cNvSpPr>
              <a:spLocks noChangeArrowheads="1"/>
            </p:cNvSpPr>
            <p:nvPr/>
          </p:nvSpPr>
          <p:spPr bwMode="auto">
            <a:xfrm>
              <a:off x="3044" y="3586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H</a:t>
              </a:r>
            </a:p>
          </p:txBody>
        </p:sp>
      </p:grpSp>
      <p:grpSp>
        <p:nvGrpSpPr>
          <p:cNvPr id="48237" name="Group 109"/>
          <p:cNvGrpSpPr>
            <a:grpSpLocks/>
          </p:cNvGrpSpPr>
          <p:nvPr/>
        </p:nvGrpSpPr>
        <p:grpSpPr bwMode="auto">
          <a:xfrm>
            <a:off x="6648450" y="5029200"/>
            <a:ext cx="571500" cy="569913"/>
            <a:chOff x="4518" y="2763"/>
            <a:chExt cx="360" cy="359"/>
          </a:xfrm>
        </p:grpSpPr>
        <p:sp>
          <p:nvSpPr>
            <p:cNvPr id="48238" name="Oval 110"/>
            <p:cNvSpPr>
              <a:spLocks noChangeArrowheads="1"/>
            </p:cNvSpPr>
            <p:nvPr/>
          </p:nvSpPr>
          <p:spPr bwMode="auto">
            <a:xfrm>
              <a:off x="4518" y="2763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239" name="Rectangle 111"/>
            <p:cNvSpPr>
              <a:spLocks noChangeArrowheads="1"/>
            </p:cNvSpPr>
            <p:nvPr/>
          </p:nvSpPr>
          <p:spPr bwMode="auto">
            <a:xfrm>
              <a:off x="4587" y="281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F</a:t>
              </a:r>
            </a:p>
          </p:txBody>
        </p:sp>
      </p:grpSp>
      <p:sp>
        <p:nvSpPr>
          <p:cNvPr id="48240" name="Line 112"/>
          <p:cNvSpPr>
            <a:spLocks noChangeShapeType="1"/>
          </p:cNvSpPr>
          <p:nvPr/>
        </p:nvSpPr>
        <p:spPr bwMode="auto">
          <a:xfrm flipH="1">
            <a:off x="6913563" y="4514850"/>
            <a:ext cx="322262" cy="4937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241" name="Line 113"/>
          <p:cNvSpPr>
            <a:spLocks noChangeShapeType="1"/>
          </p:cNvSpPr>
          <p:nvPr/>
        </p:nvSpPr>
        <p:spPr bwMode="auto">
          <a:xfrm>
            <a:off x="5603875" y="4464050"/>
            <a:ext cx="373063" cy="6127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242" name="Line 114"/>
          <p:cNvSpPr>
            <a:spLocks noChangeShapeType="1"/>
          </p:cNvSpPr>
          <p:nvPr/>
        </p:nvSpPr>
        <p:spPr bwMode="auto">
          <a:xfrm flipH="1">
            <a:off x="5024438" y="4446588"/>
            <a:ext cx="323850" cy="6127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243" name="Line 115"/>
          <p:cNvSpPr>
            <a:spLocks noChangeShapeType="1"/>
          </p:cNvSpPr>
          <p:nvPr/>
        </p:nvSpPr>
        <p:spPr bwMode="auto">
          <a:xfrm flipH="1">
            <a:off x="4479925" y="5653088"/>
            <a:ext cx="425450" cy="5794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244" name="Line 116"/>
          <p:cNvSpPr>
            <a:spLocks noChangeShapeType="1"/>
          </p:cNvSpPr>
          <p:nvPr/>
        </p:nvSpPr>
        <p:spPr bwMode="auto">
          <a:xfrm>
            <a:off x="6657975" y="3290888"/>
            <a:ext cx="714375" cy="6635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245" name="Text Box 117"/>
          <p:cNvSpPr txBox="1">
            <a:spLocks noChangeArrowheads="1"/>
          </p:cNvSpPr>
          <p:nvPr/>
        </p:nvSpPr>
        <p:spPr bwMode="auto">
          <a:xfrm>
            <a:off x="4651375" y="1012825"/>
            <a:ext cx="28829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 b="1">
                <a:solidFill>
                  <a:srgbClr val="CC3300"/>
                </a:solidFill>
              </a:rPr>
              <a:t>(1) waste space</a:t>
            </a:r>
          </a:p>
          <a:p>
            <a:r>
              <a:rPr lang="en-US" altLang="zh-TW" sz="2400" b="1">
                <a:solidFill>
                  <a:srgbClr val="CC3300"/>
                </a:solidFill>
              </a:rPr>
              <a:t>(2) insertion/deletion</a:t>
            </a:r>
          </a:p>
          <a:p>
            <a:r>
              <a:rPr lang="en-US" altLang="zh-TW" sz="2400" b="1">
                <a:solidFill>
                  <a:srgbClr val="CC3300"/>
                </a:solidFill>
              </a:rPr>
              <a:t>     problem</a:t>
            </a:r>
          </a:p>
        </p:txBody>
      </p:sp>
    </p:spTree>
    <p:extLst>
      <p:ext uri="{BB962C8B-B14F-4D97-AF65-F5344CB8AC3E}">
        <p14:creationId xmlns:p14="http://schemas.microsoft.com/office/powerpoint/2010/main" val="213407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5</a:t>
            </a:r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8AA-A2ED-49CA-98F6-09ACB6F4681F}" type="slidenum">
              <a:rPr lang="en-US" altLang="zh-TW"/>
              <a:pPr/>
              <a:t>48</a:t>
            </a:fld>
            <a:endParaRPr lang="en-US" altLang="zh-TW"/>
          </a:p>
        </p:txBody>
      </p:sp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0" y="36195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algn="ctr"/>
            <a:r>
              <a:rPr lang="en-US" altLang="zh-TW" sz="4400">
                <a:solidFill>
                  <a:schemeClr val="tx2"/>
                </a:solidFill>
              </a:rPr>
              <a:t>Linked Representation</a:t>
            </a:r>
          </a:p>
        </p:txBody>
      </p:sp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857250" y="1409700"/>
            <a:ext cx="9163050" cy="2382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lang="en-US" altLang="zh-TW" sz="2800" b="1">
                <a:solidFill>
                  <a:schemeClr val="tx1"/>
                </a:solidFill>
                <a:latin typeface="Courier New" pitchFamily="49" charset="0"/>
              </a:rPr>
              <a:t>typedef struct node *tree_pointer;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lang="en-US" altLang="zh-TW" sz="2800" b="1">
                <a:solidFill>
                  <a:schemeClr val="tx1"/>
                </a:solidFill>
                <a:latin typeface="Courier New" pitchFamily="49" charset="0"/>
              </a:rPr>
              <a:t>typedef struct node {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lang="en-US" altLang="zh-TW" sz="2800" b="1">
                <a:solidFill>
                  <a:schemeClr val="tx1"/>
                </a:solidFill>
                <a:latin typeface="Courier New" pitchFamily="49" charset="0"/>
              </a:rPr>
              <a:t> int data;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lang="en-US" altLang="zh-TW" sz="2800" b="1">
                <a:solidFill>
                  <a:schemeClr val="tx1"/>
                </a:solidFill>
                <a:latin typeface="Courier New" pitchFamily="49" charset="0"/>
              </a:rPr>
              <a:t> tree_pointer left_child, right_child;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lang="en-US" altLang="zh-TW" sz="2800" b="1">
                <a:solidFill>
                  <a:schemeClr val="tx1"/>
                </a:solidFill>
                <a:latin typeface="Courier New" pitchFamily="49" charset="0"/>
              </a:rPr>
              <a:t>};</a:t>
            </a:r>
            <a:endParaRPr lang="en-US" altLang="zh-TW" sz="3200">
              <a:solidFill>
                <a:schemeClr val="tx1"/>
              </a:solidFill>
            </a:endParaRP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endParaRPr lang="en-US" altLang="zh-TW" sz="3200">
              <a:solidFill>
                <a:schemeClr val="tx1"/>
              </a:solidFill>
            </a:endParaRPr>
          </a:p>
        </p:txBody>
      </p:sp>
      <p:sp>
        <p:nvSpPr>
          <p:cNvPr id="49156" name="Rectangle 4"/>
          <p:cNvSpPr>
            <a:spLocks noChangeArrowheads="1"/>
          </p:cNvSpPr>
          <p:nvPr/>
        </p:nvSpPr>
        <p:spPr bwMode="auto">
          <a:xfrm>
            <a:off x="1130300" y="4525963"/>
            <a:ext cx="4105275" cy="8191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7" name="Line 5"/>
          <p:cNvSpPr>
            <a:spLocks noChangeShapeType="1"/>
          </p:cNvSpPr>
          <p:nvPr/>
        </p:nvSpPr>
        <p:spPr bwMode="auto">
          <a:xfrm>
            <a:off x="2605088" y="4537075"/>
            <a:ext cx="0" cy="815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8" name="Line 6"/>
          <p:cNvSpPr>
            <a:spLocks noChangeShapeType="1"/>
          </p:cNvSpPr>
          <p:nvPr/>
        </p:nvSpPr>
        <p:spPr bwMode="auto">
          <a:xfrm>
            <a:off x="3573463" y="4537075"/>
            <a:ext cx="0" cy="7985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9" name="Rectangle 7"/>
          <p:cNvSpPr>
            <a:spLocks noChangeArrowheads="1"/>
          </p:cNvSpPr>
          <p:nvPr/>
        </p:nvSpPr>
        <p:spPr bwMode="auto">
          <a:xfrm>
            <a:off x="2733675" y="4795838"/>
            <a:ext cx="6905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240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49160" name="Rectangle 8"/>
          <p:cNvSpPr>
            <a:spLocks noChangeArrowheads="1"/>
          </p:cNvSpPr>
          <p:nvPr/>
        </p:nvSpPr>
        <p:spPr bwMode="auto">
          <a:xfrm>
            <a:off x="1168400" y="4795838"/>
            <a:ext cx="1349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2400">
                <a:solidFill>
                  <a:schemeClr val="tx1"/>
                </a:solidFill>
              </a:rPr>
              <a:t>left_child</a:t>
            </a:r>
          </a:p>
        </p:txBody>
      </p:sp>
      <p:sp>
        <p:nvSpPr>
          <p:cNvPr id="49161" name="Rectangle 9"/>
          <p:cNvSpPr>
            <a:spLocks noChangeArrowheads="1"/>
          </p:cNvSpPr>
          <p:nvPr/>
        </p:nvSpPr>
        <p:spPr bwMode="auto">
          <a:xfrm>
            <a:off x="3668713" y="4779963"/>
            <a:ext cx="1519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2400">
                <a:solidFill>
                  <a:schemeClr val="tx1"/>
                </a:solidFill>
              </a:rPr>
              <a:t>right_child</a:t>
            </a:r>
          </a:p>
        </p:txBody>
      </p:sp>
      <p:sp>
        <p:nvSpPr>
          <p:cNvPr id="49162" name="Oval 10"/>
          <p:cNvSpPr>
            <a:spLocks noChangeArrowheads="1"/>
          </p:cNvSpPr>
          <p:nvPr/>
        </p:nvSpPr>
        <p:spPr bwMode="auto">
          <a:xfrm>
            <a:off x="7008813" y="3940175"/>
            <a:ext cx="939800" cy="871538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3" name="Rectangle 11"/>
          <p:cNvSpPr>
            <a:spLocks noChangeArrowheads="1"/>
          </p:cNvSpPr>
          <p:nvPr/>
        </p:nvSpPr>
        <p:spPr bwMode="auto">
          <a:xfrm>
            <a:off x="7131050" y="4176713"/>
            <a:ext cx="6905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240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49164" name="Line 12"/>
          <p:cNvSpPr>
            <a:spLocks noChangeShapeType="1"/>
          </p:cNvSpPr>
          <p:nvPr/>
        </p:nvSpPr>
        <p:spPr bwMode="auto">
          <a:xfrm flipH="1">
            <a:off x="6391275" y="4646613"/>
            <a:ext cx="679450" cy="6810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5" name="Line 13"/>
          <p:cNvSpPr>
            <a:spLocks noChangeShapeType="1"/>
          </p:cNvSpPr>
          <p:nvPr/>
        </p:nvSpPr>
        <p:spPr bwMode="auto">
          <a:xfrm>
            <a:off x="7854950" y="4664075"/>
            <a:ext cx="661988" cy="6635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6" name="Rectangle 14"/>
          <p:cNvSpPr>
            <a:spLocks noChangeArrowheads="1"/>
          </p:cNvSpPr>
          <p:nvPr/>
        </p:nvSpPr>
        <p:spPr bwMode="auto">
          <a:xfrm>
            <a:off x="5702300" y="5383213"/>
            <a:ext cx="1349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2400">
                <a:solidFill>
                  <a:schemeClr val="tx1"/>
                </a:solidFill>
              </a:rPr>
              <a:t>left_child</a:t>
            </a:r>
          </a:p>
        </p:txBody>
      </p:sp>
      <p:sp>
        <p:nvSpPr>
          <p:cNvPr id="49167" name="Rectangle 15"/>
          <p:cNvSpPr>
            <a:spLocks noChangeArrowheads="1"/>
          </p:cNvSpPr>
          <p:nvPr/>
        </p:nvSpPr>
        <p:spPr bwMode="auto">
          <a:xfrm>
            <a:off x="7624763" y="5346700"/>
            <a:ext cx="1519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2400">
                <a:solidFill>
                  <a:schemeClr val="tx1"/>
                </a:solidFill>
              </a:rPr>
              <a:t>right_child</a:t>
            </a:r>
          </a:p>
        </p:txBody>
      </p:sp>
    </p:spTree>
    <p:extLst>
      <p:ext uri="{BB962C8B-B14F-4D97-AF65-F5344CB8AC3E}">
        <p14:creationId xmlns:p14="http://schemas.microsoft.com/office/powerpoint/2010/main" val="279650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tree_arr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36" y="1320006"/>
            <a:ext cx="7970364" cy="523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arcellus"/>
              </a:rPr>
              <a:t>Array </a:t>
            </a:r>
            <a:r>
              <a:rPr lang="en-US" dirty="0" err="1" smtClean="0">
                <a:solidFill>
                  <a:srgbClr val="C00000"/>
                </a:solidFill>
                <a:latin typeface="Marcellus"/>
              </a:rPr>
              <a:t>representaion</a:t>
            </a:r>
            <a:r>
              <a:rPr lang="en-US" dirty="0" smtClean="0">
                <a:solidFill>
                  <a:srgbClr val="C00000"/>
                </a:solidFill>
                <a:latin typeface="Marcellus"/>
              </a:rPr>
              <a:t> of tree</a:t>
            </a:r>
            <a:endParaRPr lang="en-US" dirty="0">
              <a:solidFill>
                <a:srgbClr val="C00000"/>
              </a:solidFill>
              <a:latin typeface="Marcellus"/>
            </a:endParaRPr>
          </a:p>
        </p:txBody>
      </p:sp>
    </p:spTree>
    <p:extLst>
      <p:ext uri="{BB962C8B-B14F-4D97-AF65-F5344CB8AC3E}">
        <p14:creationId xmlns:p14="http://schemas.microsoft.com/office/powerpoint/2010/main" val="92454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6556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A Tree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panose="020B0604020202020204" pitchFamily="34" charset="0"/>
              <a:buChar char="•"/>
            </a:pPr>
            <a:endParaRPr lang="en-US" altLang="en-US" sz="3600" dirty="0" smtClean="0"/>
          </a:p>
          <a:p>
            <a:pPr marL="342900" lvl="1" indent="-342900">
              <a:buNone/>
            </a:pPr>
            <a:endParaRPr lang="en-US" altLang="en-US" sz="3600" dirty="0" smtClean="0"/>
          </a:p>
          <a:p>
            <a:endParaRPr lang="en-US" dirty="0"/>
          </a:p>
        </p:txBody>
      </p:sp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Fira sans"/>
            </a:endParaRPr>
          </a:p>
        </p:txBody>
      </p:sp>
      <p:pic>
        <p:nvPicPr>
          <p:cNvPr id="2050" name="Picture 2" descr="Working With Trees. Trees are a hierarchical data structure… | by Michael  Verdi | Mediu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636718"/>
            <a:ext cx="8035923" cy="554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99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3200" y="685800"/>
            <a:ext cx="8229600" cy="1143000"/>
          </a:xfrm>
        </p:spPr>
        <p:txBody>
          <a:bodyPr/>
          <a:lstStyle/>
          <a:p>
            <a:r>
              <a:rPr lang="en-US" dirty="0" smtClean="0"/>
              <a:t>Binary tree traversal</a:t>
            </a:r>
            <a:endParaRPr lang="en-US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dirty="0" smtClean="0"/>
              <a:t>Traversal: visiting each node only once</a:t>
            </a:r>
          </a:p>
          <a:p>
            <a:pPr>
              <a:buFontTx/>
              <a:buNone/>
            </a:pPr>
            <a:r>
              <a:rPr lang="en-US" dirty="0" smtClean="0"/>
              <a:t>Traversal methods:</a:t>
            </a:r>
          </a:p>
          <a:p>
            <a:r>
              <a:rPr lang="en-US" dirty="0" err="1" smtClean="0"/>
              <a:t>Inorder</a:t>
            </a:r>
            <a:r>
              <a:rPr lang="en-US" dirty="0" smtClean="0"/>
              <a:t> : Left-Root-Right</a:t>
            </a:r>
          </a:p>
          <a:p>
            <a:r>
              <a:rPr lang="en-US" dirty="0" smtClean="0"/>
              <a:t>Preorder : Root-Left-Right</a:t>
            </a:r>
          </a:p>
          <a:p>
            <a:r>
              <a:rPr lang="en-US" dirty="0" err="1" smtClean="0"/>
              <a:t>Postorder</a:t>
            </a:r>
            <a:r>
              <a:rPr lang="en-US" dirty="0" smtClean="0"/>
              <a:t> : Left-Right-Root</a:t>
            </a:r>
            <a:endParaRPr lang="en-US" dirty="0"/>
          </a:p>
        </p:txBody>
      </p:sp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66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5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AE25A-2C78-4852-B210-67675D257ADB}" type="slidenum">
              <a:rPr lang="en-US" altLang="zh-TW"/>
              <a:pPr/>
              <a:t>51</a:t>
            </a:fld>
            <a:endParaRPr lang="en-US" altLang="zh-TW"/>
          </a:p>
        </p:txBody>
      </p:sp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0" y="60960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algn="ctr"/>
            <a:r>
              <a:rPr lang="en-US" altLang="zh-TW" sz="4400">
                <a:solidFill>
                  <a:schemeClr val="tx2"/>
                </a:solidFill>
              </a:rPr>
              <a:t>Binary Tree Traversals</a:t>
            </a:r>
          </a:p>
        </p:txBody>
      </p:sp>
      <p:sp>
        <p:nvSpPr>
          <p:cNvPr id="50179" name="Rectangle 3"/>
          <p:cNvSpPr>
            <a:spLocks noChangeArrowheads="1"/>
          </p:cNvSpPr>
          <p:nvPr/>
        </p:nvSpPr>
        <p:spPr bwMode="auto">
          <a:xfrm>
            <a:off x="895350" y="1943100"/>
            <a:ext cx="91630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</a:pPr>
            <a:r>
              <a:rPr lang="en-US" altLang="zh-TW" sz="3200" dirty="0">
                <a:solidFill>
                  <a:schemeClr val="tx1"/>
                </a:solidFill>
              </a:rPr>
              <a:t>Let L, V, and R stand for moving left, visiting </a:t>
            </a:r>
            <a:br>
              <a:rPr lang="en-US" altLang="zh-TW" sz="3200" dirty="0">
                <a:solidFill>
                  <a:schemeClr val="tx1"/>
                </a:solidFill>
              </a:rPr>
            </a:br>
            <a:r>
              <a:rPr lang="en-US" altLang="zh-TW" sz="3200" dirty="0">
                <a:solidFill>
                  <a:schemeClr val="tx1"/>
                </a:solidFill>
              </a:rPr>
              <a:t>the node, and moving right.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</a:pPr>
            <a:r>
              <a:rPr lang="en-US" altLang="zh-TW" sz="3200" dirty="0">
                <a:solidFill>
                  <a:schemeClr val="tx1"/>
                </a:solidFill>
              </a:rPr>
              <a:t>There are six possible combinations of traversal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altLang="zh-TW" sz="2800" dirty="0">
                <a:solidFill>
                  <a:schemeClr val="tx1"/>
                </a:solidFill>
              </a:rPr>
              <a:t>LVR, LRV, VLR, VRL, RVL, RLV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</a:pPr>
            <a:r>
              <a:rPr lang="en-US" altLang="zh-TW" sz="3200" dirty="0">
                <a:solidFill>
                  <a:schemeClr val="tx1"/>
                </a:solidFill>
              </a:rPr>
              <a:t>Adopt convention that we traverse left before </a:t>
            </a:r>
            <a:br>
              <a:rPr lang="en-US" altLang="zh-TW" sz="3200" dirty="0">
                <a:solidFill>
                  <a:schemeClr val="tx1"/>
                </a:solidFill>
              </a:rPr>
            </a:br>
            <a:r>
              <a:rPr lang="en-US" altLang="zh-TW" sz="3200" dirty="0">
                <a:solidFill>
                  <a:schemeClr val="tx1"/>
                </a:solidFill>
              </a:rPr>
              <a:t>right, only 3 traversals remain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altLang="zh-TW" sz="2800" dirty="0">
                <a:solidFill>
                  <a:schemeClr val="tx1"/>
                </a:solidFill>
              </a:rPr>
              <a:t>LVR, LRV, VLR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altLang="zh-TW" sz="2800" dirty="0" err="1">
                <a:solidFill>
                  <a:schemeClr val="tx1"/>
                </a:solidFill>
              </a:rPr>
              <a:t>inorder</a:t>
            </a:r>
            <a:r>
              <a:rPr lang="en-US" altLang="zh-TW" sz="2800" dirty="0">
                <a:solidFill>
                  <a:schemeClr val="tx1"/>
                </a:solidFill>
              </a:rPr>
              <a:t>, </a:t>
            </a:r>
            <a:r>
              <a:rPr lang="en-US" altLang="zh-TW" sz="2800" dirty="0" err="1">
                <a:solidFill>
                  <a:schemeClr val="tx1"/>
                </a:solidFill>
              </a:rPr>
              <a:t>postorder</a:t>
            </a:r>
            <a:r>
              <a:rPr lang="en-US" altLang="zh-TW" sz="2800" dirty="0">
                <a:solidFill>
                  <a:schemeClr val="tx1"/>
                </a:solidFill>
              </a:rPr>
              <a:t>, preorder </a:t>
            </a:r>
          </a:p>
        </p:txBody>
      </p:sp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1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78845"/>
            <a:ext cx="8435258" cy="4417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5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AE25A-2C78-4852-B210-67675D257ADB}" type="slidenum">
              <a:rPr lang="en-US" altLang="zh-TW"/>
              <a:pPr/>
              <a:t>52</a:t>
            </a:fld>
            <a:endParaRPr lang="en-US" altLang="zh-TW"/>
          </a:p>
        </p:txBody>
      </p:sp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0" y="60960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algn="ctr"/>
            <a:r>
              <a:rPr lang="en-US" altLang="zh-TW" sz="4400">
                <a:solidFill>
                  <a:schemeClr val="tx2"/>
                </a:solidFill>
              </a:rPr>
              <a:t>Binary Tree Traversals</a:t>
            </a:r>
          </a:p>
        </p:txBody>
      </p:sp>
      <p:sp>
        <p:nvSpPr>
          <p:cNvPr id="50179" name="Rectangle 3"/>
          <p:cNvSpPr>
            <a:spLocks noChangeArrowheads="1"/>
          </p:cNvSpPr>
          <p:nvPr/>
        </p:nvSpPr>
        <p:spPr bwMode="auto">
          <a:xfrm>
            <a:off x="487836" y="1988127"/>
            <a:ext cx="7817964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</a:pPr>
            <a:endParaRPr lang="en-US" altLang="zh-TW" sz="2800" dirty="0">
              <a:solidFill>
                <a:schemeClr val="tx1"/>
              </a:solidFill>
            </a:endParaRPr>
          </a:p>
        </p:txBody>
      </p:sp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2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954" y="1759527"/>
            <a:ext cx="3935449" cy="4032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5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AE25A-2C78-4852-B210-67675D257ADB}" type="slidenum">
              <a:rPr lang="en-US" altLang="zh-TW"/>
              <a:pPr/>
              <a:t>53</a:t>
            </a:fld>
            <a:endParaRPr lang="en-US" altLang="zh-TW"/>
          </a:p>
        </p:txBody>
      </p:sp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0" y="60960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algn="ctr"/>
            <a:r>
              <a:rPr lang="en-US" altLang="zh-TW" sz="4400">
                <a:solidFill>
                  <a:schemeClr val="tx2"/>
                </a:solidFill>
              </a:rPr>
              <a:t>Binary Tree Traversals</a:t>
            </a:r>
          </a:p>
        </p:txBody>
      </p:sp>
      <p:sp>
        <p:nvSpPr>
          <p:cNvPr id="50179" name="Rectangle 3"/>
          <p:cNvSpPr>
            <a:spLocks noChangeArrowheads="1"/>
          </p:cNvSpPr>
          <p:nvPr/>
        </p:nvSpPr>
        <p:spPr bwMode="auto">
          <a:xfrm>
            <a:off x="487836" y="1988127"/>
            <a:ext cx="7817964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</a:pPr>
            <a:endParaRPr lang="en-US" altLang="zh-TW" sz="2800" dirty="0">
              <a:solidFill>
                <a:schemeClr val="tx1"/>
              </a:solidFill>
            </a:endParaRPr>
          </a:p>
        </p:txBody>
      </p:sp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59527"/>
            <a:ext cx="3733800" cy="4129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81600" y="4724400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 err="1" smtClean="0"/>
              <a:t>norder</a:t>
            </a:r>
            <a:r>
              <a:rPr lang="en-US" dirty="0" smtClean="0"/>
              <a:t> </a:t>
            </a:r>
            <a:r>
              <a:rPr lang="en-US" dirty="0"/>
              <a:t>- 10,20, 30</a:t>
            </a:r>
          </a:p>
          <a:p>
            <a:r>
              <a:rPr lang="en-US" dirty="0"/>
              <a:t>Preorder - 10,20,30</a:t>
            </a:r>
          </a:p>
          <a:p>
            <a:r>
              <a:rPr lang="en-US" dirty="0" err="1"/>
              <a:t>Postorder</a:t>
            </a:r>
            <a:r>
              <a:rPr lang="en-US" dirty="0"/>
              <a:t> - 30, 20, 10</a:t>
            </a:r>
          </a:p>
        </p:txBody>
      </p:sp>
    </p:spTree>
    <p:extLst>
      <p:ext uri="{BB962C8B-B14F-4D97-AF65-F5344CB8AC3E}">
        <p14:creationId xmlns:p14="http://schemas.microsoft.com/office/powerpoint/2010/main" val="198712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AE25A-2C78-4852-B210-67675D257ADB}" type="slidenum">
              <a:rPr lang="en-US" altLang="zh-TW"/>
              <a:pPr/>
              <a:t>54</a:t>
            </a:fld>
            <a:endParaRPr lang="en-US" altLang="zh-TW"/>
          </a:p>
        </p:txBody>
      </p:sp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0" y="60960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algn="ctr"/>
            <a:r>
              <a:rPr lang="en-US" altLang="zh-TW" sz="4400">
                <a:solidFill>
                  <a:schemeClr val="tx2"/>
                </a:solidFill>
              </a:rPr>
              <a:t>Binary Tree Traversals</a:t>
            </a:r>
          </a:p>
        </p:txBody>
      </p:sp>
      <p:sp>
        <p:nvSpPr>
          <p:cNvPr id="50179" name="Rectangle 3"/>
          <p:cNvSpPr>
            <a:spLocks noChangeArrowheads="1"/>
          </p:cNvSpPr>
          <p:nvPr/>
        </p:nvSpPr>
        <p:spPr bwMode="auto">
          <a:xfrm>
            <a:off x="487836" y="1988127"/>
            <a:ext cx="7817964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</a:pPr>
            <a:endParaRPr lang="en-US" altLang="zh-TW" sz="2800" dirty="0">
              <a:solidFill>
                <a:schemeClr val="tx1"/>
              </a:solidFill>
            </a:endParaRPr>
          </a:p>
        </p:txBody>
      </p:sp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39456"/>
            <a:ext cx="7825658" cy="4989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974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AE25A-2C78-4852-B210-67675D257ADB}" type="slidenum">
              <a:rPr lang="en-US" altLang="zh-TW"/>
              <a:pPr/>
              <a:t>55</a:t>
            </a:fld>
            <a:endParaRPr lang="en-US" altLang="zh-TW"/>
          </a:p>
        </p:txBody>
      </p:sp>
      <p:sp>
        <p:nvSpPr>
          <p:cNvPr id="50179" name="Rectangle 3"/>
          <p:cNvSpPr>
            <a:spLocks noChangeArrowheads="1"/>
          </p:cNvSpPr>
          <p:nvPr/>
        </p:nvSpPr>
        <p:spPr bwMode="auto">
          <a:xfrm>
            <a:off x="487836" y="1988127"/>
            <a:ext cx="7817964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</a:pPr>
            <a:endParaRPr lang="en-US" altLang="zh-TW" sz="2800" dirty="0">
              <a:solidFill>
                <a:schemeClr val="tx1"/>
              </a:solidFill>
            </a:endParaRPr>
          </a:p>
        </p:txBody>
      </p:sp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40" y="1171703"/>
            <a:ext cx="6976359" cy="4314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-115744" y="444231"/>
            <a:ext cx="9163050" cy="1001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algn="ctr"/>
            <a:r>
              <a:rPr lang="en-US" altLang="zh-TW" sz="4400" dirty="0">
                <a:solidFill>
                  <a:schemeClr val="tx2"/>
                </a:solidFill>
              </a:rPr>
              <a:t>Binary Tree Traversals</a:t>
            </a:r>
          </a:p>
        </p:txBody>
      </p:sp>
      <p:sp>
        <p:nvSpPr>
          <p:cNvPr id="2" name="Rectangle 1"/>
          <p:cNvSpPr/>
          <p:nvPr/>
        </p:nvSpPr>
        <p:spPr>
          <a:xfrm>
            <a:off x="1600200" y="5640526"/>
            <a:ext cx="72160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Preorder-  50, 34, 12,5, 23, 20,77, 56,98 79,120, 100,</a:t>
            </a:r>
          </a:p>
          <a:p>
            <a:r>
              <a:rPr lang="en-US" dirty="0" err="1"/>
              <a:t>Postorder</a:t>
            </a:r>
            <a:r>
              <a:rPr lang="en-US" dirty="0"/>
              <a:t>- 5, 20, 23, 12, 34, 56, 79, 100, 120, 98, 77, 50</a:t>
            </a:r>
          </a:p>
          <a:p>
            <a:r>
              <a:rPr lang="en-US" dirty="0" err="1"/>
              <a:t>Inorder</a:t>
            </a:r>
            <a:r>
              <a:rPr lang="en-US" dirty="0"/>
              <a:t>- 5, 12, 20, 23, 34, 50, 56, 77,79, 98, </a:t>
            </a:r>
            <a:r>
              <a:rPr lang="en-US" dirty="0" smtClean="0"/>
              <a:t>100</a:t>
            </a:r>
            <a:r>
              <a:rPr lang="en-US" dirty="0"/>
              <a:t>, 120</a:t>
            </a:r>
          </a:p>
        </p:txBody>
      </p:sp>
    </p:spTree>
    <p:extLst>
      <p:ext uri="{BB962C8B-B14F-4D97-AF65-F5344CB8AC3E}">
        <p14:creationId xmlns:p14="http://schemas.microsoft.com/office/powerpoint/2010/main" val="139634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nary Search Trees in Go. Introduction | by Puneeth S | Level Up Cod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62575"/>
            <a:ext cx="5722581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tree Traversal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00600"/>
            <a:ext cx="8229600" cy="132556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Inorder</a:t>
            </a:r>
            <a:r>
              <a:rPr lang="en-US" dirty="0" smtClean="0"/>
              <a:t>: 1-5-6-10-17-19-21</a:t>
            </a:r>
          </a:p>
          <a:p>
            <a:r>
              <a:rPr lang="en-US" dirty="0" smtClean="0"/>
              <a:t>Preorder:  10-5-1-6-19-17-21</a:t>
            </a:r>
          </a:p>
          <a:p>
            <a:r>
              <a:rPr lang="en-US" dirty="0" err="1" smtClean="0"/>
              <a:t>Postorder</a:t>
            </a:r>
            <a:r>
              <a:rPr lang="en-US" dirty="0" smtClean="0"/>
              <a:t>: 1-6-5-17-21-19-10</a:t>
            </a:r>
            <a:endParaRPr lang="en-US" dirty="0"/>
          </a:p>
        </p:txBody>
      </p:sp>
      <p:pic>
        <p:nvPicPr>
          <p:cNvPr id="5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3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00600"/>
            <a:ext cx="8229600" cy="132556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Inorder</a:t>
            </a:r>
            <a:r>
              <a:rPr lang="en-US" dirty="0" smtClean="0"/>
              <a:t>: ?</a:t>
            </a:r>
          </a:p>
          <a:p>
            <a:r>
              <a:rPr lang="en-US" dirty="0" smtClean="0"/>
              <a:t>Preorder:  ?</a:t>
            </a:r>
          </a:p>
          <a:p>
            <a:r>
              <a:rPr lang="en-US" dirty="0" err="1" smtClean="0"/>
              <a:t>Postorder</a:t>
            </a:r>
            <a:r>
              <a:rPr lang="en-US" dirty="0" smtClean="0"/>
              <a:t>: ?</a:t>
            </a:r>
            <a:endParaRPr lang="en-US" dirty="0"/>
          </a:p>
        </p:txBody>
      </p:sp>
      <p:pic>
        <p:nvPicPr>
          <p:cNvPr id="13314" name="Picture 2" descr="Binary tree - Wikipedi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19200"/>
            <a:ext cx="41148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tree Traversal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21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5</a:t>
            </a:r>
          </a:p>
        </p:txBody>
      </p:sp>
      <p:sp>
        <p:nvSpPr>
          <p:cNvPr id="6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06008-81FE-42BD-81DC-064CC21FC76B}" type="slidenum">
              <a:rPr lang="en-US" altLang="zh-TW"/>
              <a:pPr/>
              <a:t>58</a:t>
            </a:fld>
            <a:endParaRPr lang="en-US" altLang="zh-TW"/>
          </a:p>
        </p:txBody>
      </p:sp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342900" y="48895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algn="ctr"/>
            <a:r>
              <a:rPr lang="en-US" altLang="zh-TW" sz="4400">
                <a:solidFill>
                  <a:schemeClr val="tx2"/>
                </a:solidFill>
              </a:rPr>
              <a:t>Arithmetic Expression Using BT</a:t>
            </a:r>
          </a:p>
        </p:txBody>
      </p:sp>
      <p:grpSp>
        <p:nvGrpSpPr>
          <p:cNvPr id="51203" name="Group 3"/>
          <p:cNvGrpSpPr>
            <a:grpSpLocks/>
          </p:cNvGrpSpPr>
          <p:nvPr/>
        </p:nvGrpSpPr>
        <p:grpSpPr bwMode="auto">
          <a:xfrm>
            <a:off x="4375150" y="1768475"/>
            <a:ext cx="571500" cy="569913"/>
            <a:chOff x="2664" y="1090"/>
            <a:chExt cx="360" cy="359"/>
          </a:xfrm>
        </p:grpSpPr>
        <p:sp>
          <p:nvSpPr>
            <p:cNvPr id="51204" name="Oval 4"/>
            <p:cNvSpPr>
              <a:spLocks noChangeArrowheads="1"/>
            </p:cNvSpPr>
            <p:nvPr/>
          </p:nvSpPr>
          <p:spPr bwMode="auto">
            <a:xfrm>
              <a:off x="2664" y="1090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05" name="Rectangle 5"/>
            <p:cNvSpPr>
              <a:spLocks noChangeArrowheads="1"/>
            </p:cNvSpPr>
            <p:nvPr/>
          </p:nvSpPr>
          <p:spPr bwMode="auto">
            <a:xfrm>
              <a:off x="2733" y="1143"/>
              <a:ext cx="2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+</a:t>
              </a:r>
            </a:p>
          </p:txBody>
        </p:sp>
      </p:grpSp>
      <p:grpSp>
        <p:nvGrpSpPr>
          <p:cNvPr id="51206" name="Group 6"/>
          <p:cNvGrpSpPr>
            <a:grpSpLocks/>
          </p:cNvGrpSpPr>
          <p:nvPr/>
        </p:nvGrpSpPr>
        <p:grpSpPr bwMode="auto">
          <a:xfrm>
            <a:off x="3763963" y="2671763"/>
            <a:ext cx="571500" cy="569912"/>
            <a:chOff x="2279" y="1659"/>
            <a:chExt cx="360" cy="359"/>
          </a:xfrm>
        </p:grpSpPr>
        <p:sp>
          <p:nvSpPr>
            <p:cNvPr id="51207" name="Oval 7"/>
            <p:cNvSpPr>
              <a:spLocks noChangeArrowheads="1"/>
            </p:cNvSpPr>
            <p:nvPr/>
          </p:nvSpPr>
          <p:spPr bwMode="auto">
            <a:xfrm>
              <a:off x="2279" y="1659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08" name="Rectangle 8"/>
            <p:cNvSpPr>
              <a:spLocks noChangeArrowheads="1"/>
            </p:cNvSpPr>
            <p:nvPr/>
          </p:nvSpPr>
          <p:spPr bwMode="auto">
            <a:xfrm>
              <a:off x="2348" y="171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*</a:t>
              </a:r>
            </a:p>
          </p:txBody>
        </p:sp>
      </p:grpSp>
      <p:sp>
        <p:nvSpPr>
          <p:cNvPr id="51209" name="Line 9"/>
          <p:cNvSpPr>
            <a:spLocks noChangeShapeType="1"/>
          </p:cNvSpPr>
          <p:nvPr/>
        </p:nvSpPr>
        <p:spPr bwMode="auto">
          <a:xfrm flipH="1">
            <a:off x="4146550" y="2327275"/>
            <a:ext cx="341313" cy="3571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1210" name="Group 10"/>
          <p:cNvGrpSpPr>
            <a:grpSpLocks/>
          </p:cNvGrpSpPr>
          <p:nvPr/>
        </p:nvGrpSpPr>
        <p:grpSpPr bwMode="auto">
          <a:xfrm>
            <a:off x="1755775" y="5373688"/>
            <a:ext cx="571500" cy="569912"/>
            <a:chOff x="1014" y="3361"/>
            <a:chExt cx="360" cy="359"/>
          </a:xfrm>
        </p:grpSpPr>
        <p:sp>
          <p:nvSpPr>
            <p:cNvPr id="51211" name="Oval 11"/>
            <p:cNvSpPr>
              <a:spLocks noChangeArrowheads="1"/>
            </p:cNvSpPr>
            <p:nvPr/>
          </p:nvSpPr>
          <p:spPr bwMode="auto">
            <a:xfrm>
              <a:off x="1014" y="3361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12" name="Rectangle 12"/>
            <p:cNvSpPr>
              <a:spLocks noChangeArrowheads="1"/>
            </p:cNvSpPr>
            <p:nvPr/>
          </p:nvSpPr>
          <p:spPr bwMode="auto">
            <a:xfrm>
              <a:off x="1083" y="341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A</a:t>
              </a:r>
            </a:p>
          </p:txBody>
        </p:sp>
      </p:grpSp>
      <p:sp>
        <p:nvSpPr>
          <p:cNvPr id="51213" name="Line 13"/>
          <p:cNvSpPr>
            <a:spLocks noChangeShapeType="1"/>
          </p:cNvSpPr>
          <p:nvPr/>
        </p:nvSpPr>
        <p:spPr bwMode="auto">
          <a:xfrm flipH="1">
            <a:off x="2071688" y="5027613"/>
            <a:ext cx="439737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1214" name="Group 14"/>
          <p:cNvGrpSpPr>
            <a:grpSpLocks/>
          </p:cNvGrpSpPr>
          <p:nvPr/>
        </p:nvGrpSpPr>
        <p:grpSpPr bwMode="auto">
          <a:xfrm>
            <a:off x="3079750" y="3586163"/>
            <a:ext cx="571500" cy="569912"/>
            <a:chOff x="1848" y="2235"/>
            <a:chExt cx="360" cy="359"/>
          </a:xfrm>
        </p:grpSpPr>
        <p:sp>
          <p:nvSpPr>
            <p:cNvPr id="51215" name="Oval 15"/>
            <p:cNvSpPr>
              <a:spLocks noChangeArrowheads="1"/>
            </p:cNvSpPr>
            <p:nvPr/>
          </p:nvSpPr>
          <p:spPr bwMode="auto">
            <a:xfrm>
              <a:off x="1848" y="2235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16" name="Rectangle 16"/>
            <p:cNvSpPr>
              <a:spLocks noChangeArrowheads="1"/>
            </p:cNvSpPr>
            <p:nvPr/>
          </p:nvSpPr>
          <p:spPr bwMode="auto">
            <a:xfrm>
              <a:off x="1917" y="228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*</a:t>
              </a:r>
            </a:p>
          </p:txBody>
        </p:sp>
      </p:grpSp>
      <p:grpSp>
        <p:nvGrpSpPr>
          <p:cNvPr id="51217" name="Group 17"/>
          <p:cNvGrpSpPr>
            <a:grpSpLocks/>
          </p:cNvGrpSpPr>
          <p:nvPr/>
        </p:nvGrpSpPr>
        <p:grpSpPr bwMode="auto">
          <a:xfrm>
            <a:off x="2400300" y="4502150"/>
            <a:ext cx="571500" cy="569913"/>
            <a:chOff x="1420" y="2812"/>
            <a:chExt cx="360" cy="359"/>
          </a:xfrm>
        </p:grpSpPr>
        <p:sp>
          <p:nvSpPr>
            <p:cNvPr id="51218" name="Oval 18"/>
            <p:cNvSpPr>
              <a:spLocks noChangeArrowheads="1"/>
            </p:cNvSpPr>
            <p:nvPr/>
          </p:nvSpPr>
          <p:spPr bwMode="auto">
            <a:xfrm>
              <a:off x="1420" y="2812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19" name="Rectangle 19"/>
            <p:cNvSpPr>
              <a:spLocks noChangeArrowheads="1"/>
            </p:cNvSpPr>
            <p:nvPr/>
          </p:nvSpPr>
          <p:spPr bwMode="auto">
            <a:xfrm>
              <a:off x="1489" y="2865"/>
              <a:ext cx="1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/</a:t>
              </a:r>
            </a:p>
          </p:txBody>
        </p:sp>
      </p:grpSp>
      <p:sp>
        <p:nvSpPr>
          <p:cNvPr id="51220" name="Line 20"/>
          <p:cNvSpPr>
            <a:spLocks noChangeShapeType="1"/>
          </p:cNvSpPr>
          <p:nvPr/>
        </p:nvSpPr>
        <p:spPr bwMode="auto">
          <a:xfrm flipH="1">
            <a:off x="3363913" y="3211513"/>
            <a:ext cx="492125" cy="3571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21" name="Line 21"/>
          <p:cNvSpPr>
            <a:spLocks noChangeShapeType="1"/>
          </p:cNvSpPr>
          <p:nvPr/>
        </p:nvSpPr>
        <p:spPr bwMode="auto">
          <a:xfrm flipH="1">
            <a:off x="2684463" y="4125913"/>
            <a:ext cx="490537" cy="377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1222" name="Group 22"/>
          <p:cNvGrpSpPr>
            <a:grpSpLocks/>
          </p:cNvGrpSpPr>
          <p:nvPr/>
        </p:nvGrpSpPr>
        <p:grpSpPr bwMode="auto">
          <a:xfrm>
            <a:off x="5038725" y="2686050"/>
            <a:ext cx="571500" cy="569913"/>
            <a:chOff x="3082" y="1668"/>
            <a:chExt cx="360" cy="359"/>
          </a:xfrm>
        </p:grpSpPr>
        <p:sp>
          <p:nvSpPr>
            <p:cNvPr id="51223" name="Oval 23"/>
            <p:cNvSpPr>
              <a:spLocks noChangeArrowheads="1"/>
            </p:cNvSpPr>
            <p:nvPr/>
          </p:nvSpPr>
          <p:spPr bwMode="auto">
            <a:xfrm>
              <a:off x="3082" y="1668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24" name="Rectangle 24"/>
            <p:cNvSpPr>
              <a:spLocks noChangeArrowheads="1"/>
            </p:cNvSpPr>
            <p:nvPr/>
          </p:nvSpPr>
          <p:spPr bwMode="auto">
            <a:xfrm>
              <a:off x="3151" y="1721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E</a:t>
              </a:r>
            </a:p>
          </p:txBody>
        </p:sp>
      </p:grpSp>
      <p:grpSp>
        <p:nvGrpSpPr>
          <p:cNvPr id="51225" name="Group 25"/>
          <p:cNvGrpSpPr>
            <a:grpSpLocks/>
          </p:cNvGrpSpPr>
          <p:nvPr/>
        </p:nvGrpSpPr>
        <p:grpSpPr bwMode="auto">
          <a:xfrm>
            <a:off x="4375150" y="3587750"/>
            <a:ext cx="571500" cy="569913"/>
            <a:chOff x="2664" y="2236"/>
            <a:chExt cx="360" cy="359"/>
          </a:xfrm>
        </p:grpSpPr>
        <p:sp>
          <p:nvSpPr>
            <p:cNvPr id="51226" name="Oval 26"/>
            <p:cNvSpPr>
              <a:spLocks noChangeArrowheads="1"/>
            </p:cNvSpPr>
            <p:nvPr/>
          </p:nvSpPr>
          <p:spPr bwMode="auto">
            <a:xfrm>
              <a:off x="2664" y="2236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27" name="Rectangle 27"/>
            <p:cNvSpPr>
              <a:spLocks noChangeArrowheads="1"/>
            </p:cNvSpPr>
            <p:nvPr/>
          </p:nvSpPr>
          <p:spPr bwMode="auto">
            <a:xfrm>
              <a:off x="2733" y="2289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D</a:t>
              </a:r>
            </a:p>
          </p:txBody>
        </p:sp>
      </p:grpSp>
      <p:grpSp>
        <p:nvGrpSpPr>
          <p:cNvPr id="51228" name="Group 28"/>
          <p:cNvGrpSpPr>
            <a:grpSpLocks/>
          </p:cNvGrpSpPr>
          <p:nvPr/>
        </p:nvGrpSpPr>
        <p:grpSpPr bwMode="auto">
          <a:xfrm>
            <a:off x="3746500" y="4471988"/>
            <a:ext cx="571500" cy="569912"/>
            <a:chOff x="2268" y="2793"/>
            <a:chExt cx="360" cy="359"/>
          </a:xfrm>
        </p:grpSpPr>
        <p:sp>
          <p:nvSpPr>
            <p:cNvPr id="51229" name="Oval 29"/>
            <p:cNvSpPr>
              <a:spLocks noChangeArrowheads="1"/>
            </p:cNvSpPr>
            <p:nvPr/>
          </p:nvSpPr>
          <p:spPr bwMode="auto">
            <a:xfrm>
              <a:off x="2268" y="2793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30" name="Rectangle 30"/>
            <p:cNvSpPr>
              <a:spLocks noChangeArrowheads="1"/>
            </p:cNvSpPr>
            <p:nvPr/>
          </p:nvSpPr>
          <p:spPr bwMode="auto">
            <a:xfrm>
              <a:off x="2337" y="2846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C</a:t>
              </a:r>
            </a:p>
          </p:txBody>
        </p:sp>
      </p:grpSp>
      <p:sp>
        <p:nvSpPr>
          <p:cNvPr id="51231" name="Line 31"/>
          <p:cNvSpPr>
            <a:spLocks noChangeShapeType="1"/>
          </p:cNvSpPr>
          <p:nvPr/>
        </p:nvSpPr>
        <p:spPr bwMode="auto">
          <a:xfrm>
            <a:off x="4845050" y="2309813"/>
            <a:ext cx="441325" cy="3571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32" name="Line 32"/>
          <p:cNvSpPr>
            <a:spLocks noChangeShapeType="1"/>
          </p:cNvSpPr>
          <p:nvPr/>
        </p:nvSpPr>
        <p:spPr bwMode="auto">
          <a:xfrm>
            <a:off x="4181475" y="3228975"/>
            <a:ext cx="458788" cy="3571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33" name="Line 33"/>
          <p:cNvSpPr>
            <a:spLocks noChangeShapeType="1"/>
          </p:cNvSpPr>
          <p:nvPr/>
        </p:nvSpPr>
        <p:spPr bwMode="auto">
          <a:xfrm>
            <a:off x="3586163" y="4078288"/>
            <a:ext cx="390525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1234" name="Group 34"/>
          <p:cNvGrpSpPr>
            <a:grpSpLocks/>
          </p:cNvGrpSpPr>
          <p:nvPr/>
        </p:nvGrpSpPr>
        <p:grpSpPr bwMode="auto">
          <a:xfrm>
            <a:off x="3032125" y="5372100"/>
            <a:ext cx="571500" cy="569913"/>
            <a:chOff x="1818" y="3360"/>
            <a:chExt cx="360" cy="359"/>
          </a:xfrm>
        </p:grpSpPr>
        <p:sp>
          <p:nvSpPr>
            <p:cNvPr id="51235" name="Oval 35"/>
            <p:cNvSpPr>
              <a:spLocks noChangeArrowheads="1"/>
            </p:cNvSpPr>
            <p:nvPr/>
          </p:nvSpPr>
          <p:spPr bwMode="auto">
            <a:xfrm>
              <a:off x="1818" y="3360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36" name="Rectangle 36"/>
            <p:cNvSpPr>
              <a:spLocks noChangeArrowheads="1"/>
            </p:cNvSpPr>
            <p:nvPr/>
          </p:nvSpPr>
          <p:spPr bwMode="auto">
            <a:xfrm>
              <a:off x="1887" y="3413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B</a:t>
              </a:r>
            </a:p>
          </p:txBody>
        </p:sp>
      </p:grpSp>
      <p:sp>
        <p:nvSpPr>
          <p:cNvPr id="51237" name="Line 37"/>
          <p:cNvSpPr>
            <a:spLocks noChangeShapeType="1"/>
          </p:cNvSpPr>
          <p:nvPr/>
        </p:nvSpPr>
        <p:spPr bwMode="auto">
          <a:xfrm>
            <a:off x="2836863" y="5030788"/>
            <a:ext cx="425450" cy="3222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38" name="Rectangle 38"/>
          <p:cNvSpPr>
            <a:spLocks noChangeArrowheads="1"/>
          </p:cNvSpPr>
          <p:nvPr/>
        </p:nvSpPr>
        <p:spPr bwMode="auto">
          <a:xfrm>
            <a:off x="1516063" y="6296025"/>
            <a:ext cx="412750" cy="20796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39" name="Rectangle 39"/>
          <p:cNvSpPr>
            <a:spLocks noChangeArrowheads="1"/>
          </p:cNvSpPr>
          <p:nvPr/>
        </p:nvSpPr>
        <p:spPr bwMode="auto">
          <a:xfrm>
            <a:off x="2109788" y="6296025"/>
            <a:ext cx="412750" cy="20796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40" name="Line 40"/>
          <p:cNvSpPr>
            <a:spLocks noChangeShapeType="1"/>
          </p:cNvSpPr>
          <p:nvPr/>
        </p:nvSpPr>
        <p:spPr bwMode="auto">
          <a:xfrm flipH="1">
            <a:off x="1714500" y="5949950"/>
            <a:ext cx="185738" cy="339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41" name="Line 41"/>
          <p:cNvSpPr>
            <a:spLocks noChangeShapeType="1"/>
          </p:cNvSpPr>
          <p:nvPr/>
        </p:nvSpPr>
        <p:spPr bwMode="auto">
          <a:xfrm>
            <a:off x="2155825" y="5932488"/>
            <a:ext cx="169863" cy="3571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42" name="Rectangle 42"/>
          <p:cNvSpPr>
            <a:spLocks noChangeArrowheads="1"/>
          </p:cNvSpPr>
          <p:nvPr/>
        </p:nvSpPr>
        <p:spPr bwMode="auto">
          <a:xfrm>
            <a:off x="2808288" y="6313488"/>
            <a:ext cx="412750" cy="207962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43" name="Rectangle 43"/>
          <p:cNvSpPr>
            <a:spLocks noChangeArrowheads="1"/>
          </p:cNvSpPr>
          <p:nvPr/>
        </p:nvSpPr>
        <p:spPr bwMode="auto">
          <a:xfrm>
            <a:off x="3402013" y="6313488"/>
            <a:ext cx="412750" cy="207962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44" name="Line 44"/>
          <p:cNvSpPr>
            <a:spLocks noChangeShapeType="1"/>
          </p:cNvSpPr>
          <p:nvPr/>
        </p:nvSpPr>
        <p:spPr bwMode="auto">
          <a:xfrm flipH="1">
            <a:off x="3006725" y="5967413"/>
            <a:ext cx="185738" cy="339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45" name="Line 45"/>
          <p:cNvSpPr>
            <a:spLocks noChangeShapeType="1"/>
          </p:cNvSpPr>
          <p:nvPr/>
        </p:nvSpPr>
        <p:spPr bwMode="auto">
          <a:xfrm>
            <a:off x="3448050" y="5949950"/>
            <a:ext cx="169863" cy="3571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46" name="Rectangle 46"/>
          <p:cNvSpPr>
            <a:spLocks noChangeArrowheads="1"/>
          </p:cNvSpPr>
          <p:nvPr/>
        </p:nvSpPr>
        <p:spPr bwMode="auto">
          <a:xfrm>
            <a:off x="3522663" y="5189538"/>
            <a:ext cx="412750" cy="207962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47" name="Rectangle 47"/>
          <p:cNvSpPr>
            <a:spLocks noChangeArrowheads="1"/>
          </p:cNvSpPr>
          <p:nvPr/>
        </p:nvSpPr>
        <p:spPr bwMode="auto">
          <a:xfrm>
            <a:off x="4116388" y="5189538"/>
            <a:ext cx="412750" cy="207962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48" name="Line 48"/>
          <p:cNvSpPr>
            <a:spLocks noChangeShapeType="1"/>
          </p:cNvSpPr>
          <p:nvPr/>
        </p:nvSpPr>
        <p:spPr bwMode="auto">
          <a:xfrm flipH="1">
            <a:off x="3721100" y="5048250"/>
            <a:ext cx="238125" cy="1349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49" name="Line 49"/>
          <p:cNvSpPr>
            <a:spLocks noChangeShapeType="1"/>
          </p:cNvSpPr>
          <p:nvPr/>
        </p:nvSpPr>
        <p:spPr bwMode="auto">
          <a:xfrm>
            <a:off x="4129088" y="5030788"/>
            <a:ext cx="2032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50" name="Rectangle 50"/>
          <p:cNvSpPr>
            <a:spLocks noChangeArrowheads="1"/>
          </p:cNvSpPr>
          <p:nvPr/>
        </p:nvSpPr>
        <p:spPr bwMode="auto">
          <a:xfrm>
            <a:off x="4217988" y="4287838"/>
            <a:ext cx="412750" cy="207962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51" name="Rectangle 51"/>
          <p:cNvSpPr>
            <a:spLocks noChangeArrowheads="1"/>
          </p:cNvSpPr>
          <p:nvPr/>
        </p:nvSpPr>
        <p:spPr bwMode="auto">
          <a:xfrm>
            <a:off x="4760913" y="4287838"/>
            <a:ext cx="412750" cy="207962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52" name="Line 52"/>
          <p:cNvSpPr>
            <a:spLocks noChangeShapeType="1"/>
          </p:cNvSpPr>
          <p:nvPr/>
        </p:nvSpPr>
        <p:spPr bwMode="auto">
          <a:xfrm flipH="1">
            <a:off x="4349750" y="4146550"/>
            <a:ext cx="238125" cy="1349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53" name="Line 53"/>
          <p:cNvSpPr>
            <a:spLocks noChangeShapeType="1"/>
          </p:cNvSpPr>
          <p:nvPr/>
        </p:nvSpPr>
        <p:spPr bwMode="auto">
          <a:xfrm>
            <a:off x="4791075" y="4146550"/>
            <a:ext cx="2032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54" name="Rectangle 54"/>
          <p:cNvSpPr>
            <a:spLocks noChangeArrowheads="1"/>
          </p:cNvSpPr>
          <p:nvPr/>
        </p:nvSpPr>
        <p:spPr bwMode="auto">
          <a:xfrm>
            <a:off x="4848225" y="3403600"/>
            <a:ext cx="412750" cy="20796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55" name="Rectangle 55"/>
          <p:cNvSpPr>
            <a:spLocks noChangeArrowheads="1"/>
          </p:cNvSpPr>
          <p:nvPr/>
        </p:nvSpPr>
        <p:spPr bwMode="auto">
          <a:xfrm>
            <a:off x="5391150" y="3403600"/>
            <a:ext cx="412750" cy="20796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56" name="Line 56"/>
          <p:cNvSpPr>
            <a:spLocks noChangeShapeType="1"/>
          </p:cNvSpPr>
          <p:nvPr/>
        </p:nvSpPr>
        <p:spPr bwMode="auto">
          <a:xfrm flipH="1">
            <a:off x="4995863" y="3262313"/>
            <a:ext cx="238125" cy="1349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57" name="Line 57"/>
          <p:cNvSpPr>
            <a:spLocks noChangeShapeType="1"/>
          </p:cNvSpPr>
          <p:nvPr/>
        </p:nvSpPr>
        <p:spPr bwMode="auto">
          <a:xfrm>
            <a:off x="5403850" y="3244850"/>
            <a:ext cx="2032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58" name="Rectangle 58"/>
          <p:cNvSpPr>
            <a:spLocks noChangeArrowheads="1"/>
          </p:cNvSpPr>
          <p:nvPr/>
        </p:nvSpPr>
        <p:spPr bwMode="auto">
          <a:xfrm>
            <a:off x="6197600" y="1838325"/>
            <a:ext cx="2617788" cy="410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2400">
                <a:solidFill>
                  <a:srgbClr val="CC3300"/>
                </a:solidFill>
              </a:rPr>
              <a:t>inorder traversal</a:t>
            </a:r>
            <a:endParaRPr lang="en-US" altLang="zh-TW" sz="2400">
              <a:solidFill>
                <a:schemeClr val="tx1"/>
              </a:solidFill>
            </a:endParaRPr>
          </a:p>
          <a:p>
            <a:pPr eaLnBrk="0" hangingPunct="0"/>
            <a:r>
              <a:rPr lang="en-US" altLang="zh-TW" sz="2400">
                <a:solidFill>
                  <a:schemeClr val="tx1"/>
                </a:solidFill>
              </a:rPr>
              <a:t>A / B * C * D + E</a:t>
            </a:r>
          </a:p>
          <a:p>
            <a:pPr eaLnBrk="0" hangingPunct="0"/>
            <a:r>
              <a:rPr lang="en-US" altLang="zh-TW" sz="2400"/>
              <a:t>infix expression</a:t>
            </a:r>
            <a:endParaRPr lang="en-US" altLang="zh-TW" sz="2400">
              <a:solidFill>
                <a:schemeClr val="tx1"/>
              </a:solidFill>
            </a:endParaRPr>
          </a:p>
          <a:p>
            <a:pPr eaLnBrk="0" hangingPunct="0"/>
            <a:r>
              <a:rPr lang="en-US" altLang="zh-TW" sz="2400">
                <a:solidFill>
                  <a:srgbClr val="CC3300"/>
                </a:solidFill>
              </a:rPr>
              <a:t>preorder traversal</a:t>
            </a:r>
          </a:p>
          <a:p>
            <a:pPr eaLnBrk="0" hangingPunct="0"/>
            <a:r>
              <a:rPr lang="en-US" altLang="zh-TW" sz="2400">
                <a:solidFill>
                  <a:schemeClr val="tx1"/>
                </a:solidFill>
              </a:rPr>
              <a:t>+ * * / A B C D E</a:t>
            </a:r>
          </a:p>
          <a:p>
            <a:pPr eaLnBrk="0" hangingPunct="0"/>
            <a:r>
              <a:rPr lang="en-US" altLang="zh-TW" sz="2400"/>
              <a:t>prefix expression</a:t>
            </a:r>
            <a:endParaRPr lang="en-US" altLang="zh-TW" sz="2400">
              <a:solidFill>
                <a:schemeClr val="tx1"/>
              </a:solidFill>
            </a:endParaRPr>
          </a:p>
          <a:p>
            <a:pPr eaLnBrk="0" hangingPunct="0"/>
            <a:r>
              <a:rPr lang="en-US" altLang="zh-TW" sz="2400">
                <a:solidFill>
                  <a:srgbClr val="CC3300"/>
                </a:solidFill>
              </a:rPr>
              <a:t>postorder traversal</a:t>
            </a:r>
          </a:p>
          <a:p>
            <a:pPr eaLnBrk="0" hangingPunct="0"/>
            <a:r>
              <a:rPr lang="en-US" altLang="zh-TW" sz="2400">
                <a:solidFill>
                  <a:schemeClr val="tx1"/>
                </a:solidFill>
              </a:rPr>
              <a:t>A B / C * D * E +</a:t>
            </a:r>
            <a:endParaRPr lang="en-US" altLang="zh-TW" sz="2400"/>
          </a:p>
          <a:p>
            <a:pPr eaLnBrk="0" hangingPunct="0"/>
            <a:r>
              <a:rPr lang="en-US" altLang="zh-TW" sz="2400"/>
              <a:t>postfix expression</a:t>
            </a:r>
          </a:p>
          <a:p>
            <a:pPr eaLnBrk="0" hangingPunct="0"/>
            <a:r>
              <a:rPr lang="en-US" altLang="zh-TW" sz="2400">
                <a:solidFill>
                  <a:srgbClr val="CC3300"/>
                </a:solidFill>
              </a:rPr>
              <a:t>level order traversal</a:t>
            </a:r>
          </a:p>
          <a:p>
            <a:pPr eaLnBrk="0" hangingPunct="0"/>
            <a:r>
              <a:rPr lang="en-US" altLang="zh-TW" sz="2400">
                <a:solidFill>
                  <a:schemeClr val="tx1"/>
                </a:solidFill>
              </a:rPr>
              <a:t>+ * E * D / C A B</a:t>
            </a:r>
          </a:p>
        </p:txBody>
      </p:sp>
      <p:pic>
        <p:nvPicPr>
          <p:cNvPr id="62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66" name="Picture 65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7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5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02E8F-7DAC-4881-A1E8-53131951E1B6}" type="slidenum">
              <a:rPr lang="en-US" altLang="zh-TW"/>
              <a:pPr/>
              <a:t>59</a:t>
            </a:fld>
            <a:endParaRPr lang="en-US" altLang="zh-TW"/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0" y="60960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algn="ctr"/>
            <a:r>
              <a:rPr lang="en-US" altLang="zh-TW" sz="4400">
                <a:solidFill>
                  <a:schemeClr val="tx2"/>
                </a:solidFill>
              </a:rPr>
              <a:t>Inorder Traversal </a:t>
            </a:r>
            <a:r>
              <a:rPr lang="en-US" altLang="zh-TW" sz="2400">
                <a:solidFill>
                  <a:schemeClr val="tx2"/>
                </a:solidFill>
              </a:rPr>
              <a:t>(recursive version)</a:t>
            </a:r>
            <a:endParaRPr lang="en-US" altLang="zh-TW" sz="4400">
              <a:solidFill>
                <a:schemeClr val="tx2"/>
              </a:solidFill>
            </a:endParaRPr>
          </a:p>
        </p:txBody>
      </p:sp>
      <p:sp>
        <p:nvSpPr>
          <p:cNvPr id="52227" name="Rectangle 3"/>
          <p:cNvSpPr>
            <a:spLocks noChangeArrowheads="1"/>
          </p:cNvSpPr>
          <p:nvPr/>
        </p:nvSpPr>
        <p:spPr bwMode="auto">
          <a:xfrm>
            <a:off x="990600" y="2019300"/>
            <a:ext cx="91630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lang="en-US" altLang="zh-TW" sz="2800" b="1">
                <a:solidFill>
                  <a:schemeClr val="tx1"/>
                </a:solidFill>
                <a:latin typeface="Courier New" pitchFamily="49" charset="0"/>
              </a:rPr>
              <a:t>void inorder(tree_pointer ptr)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lang="en-US" altLang="zh-TW" sz="2800" b="1">
                <a:solidFill>
                  <a:schemeClr val="tx1"/>
                </a:solidFill>
                <a:latin typeface="Courier New" pitchFamily="49" charset="0"/>
              </a:rPr>
              <a:t>/* inorder tree traversal */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lang="en-US" altLang="zh-TW" sz="2800" b="1">
                <a:solidFill>
                  <a:schemeClr val="tx1"/>
                </a:solidFill>
                <a:latin typeface="Courier New" pitchFamily="49" charset="0"/>
              </a:rPr>
              <a:t>{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lang="en-US" altLang="zh-TW" sz="2800" b="1">
                <a:solidFill>
                  <a:schemeClr val="tx1"/>
                </a:solidFill>
                <a:latin typeface="Courier New" pitchFamily="49" charset="0"/>
              </a:rPr>
              <a:t>    if (ptr) {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lang="en-US" altLang="zh-TW" sz="2800" b="1">
                <a:solidFill>
                  <a:schemeClr val="tx1"/>
                </a:solidFill>
                <a:latin typeface="Courier New" pitchFamily="49" charset="0"/>
              </a:rPr>
              <a:t>        inorder(ptr-&gt;left_child);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lang="en-US" altLang="zh-TW" sz="2800" b="1">
                <a:solidFill>
                  <a:schemeClr val="tx1"/>
                </a:solidFill>
                <a:latin typeface="Courier New" pitchFamily="49" charset="0"/>
              </a:rPr>
              <a:t>        printf(“%d”, ptr-&gt;data);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lang="en-US" altLang="zh-TW" sz="2800" b="1">
                <a:solidFill>
                  <a:schemeClr val="tx1"/>
                </a:solidFill>
                <a:latin typeface="Courier New" pitchFamily="49" charset="0"/>
              </a:rPr>
              <a:t>        indorder(ptr-&gt;right_child);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lang="en-US" altLang="zh-TW" sz="2800" b="1">
                <a:solidFill>
                  <a:schemeClr val="tx1"/>
                </a:solidFill>
                <a:latin typeface="Courier New" pitchFamily="49" charset="0"/>
              </a:rPr>
              <a:t>    }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lang="en-US" altLang="zh-TW" sz="2800" b="1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6249988" y="3298825"/>
            <a:ext cx="2400300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2400">
                <a:solidFill>
                  <a:schemeClr val="tx1"/>
                </a:solidFill>
              </a:rPr>
              <a:t>A / B * C * D + E</a:t>
            </a:r>
          </a:p>
        </p:txBody>
      </p:sp>
      <p:pic>
        <p:nvPicPr>
          <p:cNvPr id="8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32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General tree</a:t>
            </a:r>
          </a:p>
          <a:p>
            <a:r>
              <a:rPr lang="en-US" dirty="0" smtClean="0"/>
              <a:t>Binary tree</a:t>
            </a:r>
          </a:p>
          <a:p>
            <a:r>
              <a:rPr lang="en-US" dirty="0" smtClean="0"/>
              <a:t>Binary search tree</a:t>
            </a:r>
          </a:p>
          <a:p>
            <a:r>
              <a:rPr lang="en-US" dirty="0" smtClean="0"/>
              <a:t>Threaded binary tree</a:t>
            </a:r>
          </a:p>
          <a:p>
            <a:r>
              <a:rPr lang="en-US" dirty="0" smtClean="0"/>
              <a:t>AVL Tree</a:t>
            </a:r>
          </a:p>
          <a:p>
            <a:r>
              <a:rPr lang="en-US" dirty="0" smtClean="0"/>
              <a:t>B tree</a:t>
            </a:r>
          </a:p>
          <a:p>
            <a:r>
              <a:rPr lang="en-US" dirty="0" smtClean="0"/>
              <a:t>B+ Tree</a:t>
            </a:r>
          </a:p>
          <a:p>
            <a:r>
              <a:rPr lang="en-US" dirty="0" err="1" smtClean="0"/>
              <a:t>Trie</a:t>
            </a:r>
            <a:r>
              <a:rPr lang="en-US" dirty="0" smtClean="0"/>
              <a:t> </a:t>
            </a:r>
          </a:p>
          <a:p>
            <a:r>
              <a:rPr lang="en-US" dirty="0" smtClean="0"/>
              <a:t>Heap </a:t>
            </a:r>
          </a:p>
          <a:p>
            <a:r>
              <a:rPr lang="en-US" dirty="0" smtClean="0"/>
              <a:t>Red black tree</a:t>
            </a:r>
          </a:p>
          <a:p>
            <a:r>
              <a:rPr lang="en-US" dirty="0" smtClean="0"/>
              <a:t>Splay tree</a:t>
            </a:r>
            <a:endParaRPr lang="en-US" dirty="0"/>
          </a:p>
        </p:txBody>
      </p:sp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75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5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89378-9114-4119-B830-F569272D9CB8}" type="slidenum">
              <a:rPr lang="en-US" altLang="zh-TW"/>
              <a:pPr/>
              <a:t>60</a:t>
            </a:fld>
            <a:endParaRPr lang="en-US" altLang="zh-TW"/>
          </a:p>
        </p:txBody>
      </p:sp>
      <p:sp>
        <p:nvSpPr>
          <p:cNvPr id="54274" name="Rectangle 2"/>
          <p:cNvSpPr>
            <a:spLocks noChangeArrowheads="1"/>
          </p:cNvSpPr>
          <p:nvPr/>
        </p:nvSpPr>
        <p:spPr bwMode="auto">
          <a:xfrm>
            <a:off x="0" y="60960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algn="ctr"/>
            <a:r>
              <a:rPr lang="en-US" altLang="zh-TW" sz="4400">
                <a:solidFill>
                  <a:schemeClr val="tx2"/>
                </a:solidFill>
              </a:rPr>
              <a:t>Preorder Traversal</a:t>
            </a:r>
            <a:r>
              <a:rPr lang="en-US" altLang="zh-TW" sz="2400">
                <a:solidFill>
                  <a:schemeClr val="tx2"/>
                </a:solidFill>
              </a:rPr>
              <a:t> (recursive version)</a:t>
            </a:r>
            <a:endParaRPr lang="en-US" altLang="zh-TW" sz="4400">
              <a:solidFill>
                <a:schemeClr val="tx2"/>
              </a:solidFill>
            </a:endParaRPr>
          </a:p>
        </p:txBody>
      </p:sp>
      <p:sp>
        <p:nvSpPr>
          <p:cNvPr id="54275" name="Rectangle 3"/>
          <p:cNvSpPr>
            <a:spLocks noChangeArrowheads="1"/>
          </p:cNvSpPr>
          <p:nvPr/>
        </p:nvSpPr>
        <p:spPr bwMode="auto">
          <a:xfrm>
            <a:off x="971550" y="1981200"/>
            <a:ext cx="91630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lang="en-US" altLang="zh-TW" sz="2800" b="1">
                <a:solidFill>
                  <a:schemeClr val="tx1"/>
                </a:solidFill>
                <a:latin typeface="Courier New" pitchFamily="49" charset="0"/>
              </a:rPr>
              <a:t>void preorder(tree_pointer ptr)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lang="en-US" altLang="zh-TW" sz="2800" b="1">
                <a:solidFill>
                  <a:schemeClr val="tx1"/>
                </a:solidFill>
                <a:latin typeface="Courier New" pitchFamily="49" charset="0"/>
              </a:rPr>
              <a:t>/* preorder tree traversal */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lang="en-US" altLang="zh-TW" sz="2800" b="1">
                <a:solidFill>
                  <a:schemeClr val="tx1"/>
                </a:solidFill>
                <a:latin typeface="Courier New" pitchFamily="49" charset="0"/>
              </a:rPr>
              <a:t>{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lang="en-US" altLang="zh-TW" sz="2800" b="1">
                <a:solidFill>
                  <a:schemeClr val="tx1"/>
                </a:solidFill>
                <a:latin typeface="Courier New" pitchFamily="49" charset="0"/>
              </a:rPr>
              <a:t>    if (ptr) {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lang="en-US" altLang="zh-TW" sz="2800" b="1">
                <a:solidFill>
                  <a:schemeClr val="tx1"/>
                </a:solidFill>
                <a:latin typeface="Courier New" pitchFamily="49" charset="0"/>
              </a:rPr>
              <a:t>        printf(“%d”, ptr-&gt;data);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lang="en-US" altLang="zh-TW" sz="2800" b="1">
                <a:solidFill>
                  <a:schemeClr val="tx1"/>
                </a:solidFill>
                <a:latin typeface="Courier New" pitchFamily="49" charset="0"/>
              </a:rPr>
              <a:t>        preorder(ptr-&gt;left_child);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lang="en-US" altLang="zh-TW" sz="2800" b="1">
                <a:solidFill>
                  <a:schemeClr val="tx1"/>
                </a:solidFill>
                <a:latin typeface="Courier New" pitchFamily="49" charset="0"/>
              </a:rPr>
              <a:t>        predorder(ptr-&gt;right_child);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lang="en-US" altLang="zh-TW" sz="2800" b="1">
                <a:solidFill>
                  <a:schemeClr val="tx1"/>
                </a:solidFill>
                <a:latin typeface="Courier New" pitchFamily="49" charset="0"/>
              </a:rPr>
              <a:t>    }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lang="en-US" altLang="zh-TW" sz="2800" b="1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54276" name="Rectangle 4"/>
          <p:cNvSpPr>
            <a:spLocks noChangeArrowheads="1"/>
          </p:cNvSpPr>
          <p:nvPr/>
        </p:nvSpPr>
        <p:spPr bwMode="auto">
          <a:xfrm>
            <a:off x="6070600" y="3221038"/>
            <a:ext cx="2400300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2400">
                <a:solidFill>
                  <a:schemeClr val="tx1"/>
                </a:solidFill>
              </a:rPr>
              <a:t>+ * * / A B C D E</a:t>
            </a:r>
          </a:p>
        </p:txBody>
      </p:sp>
      <p:pic>
        <p:nvPicPr>
          <p:cNvPr id="8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7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5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E5BE5-CB9F-4238-A08E-3B2BCD59F49C}" type="slidenum">
              <a:rPr lang="en-US" altLang="zh-TW"/>
              <a:pPr/>
              <a:t>61</a:t>
            </a:fld>
            <a:endParaRPr lang="en-US" altLang="zh-TW"/>
          </a:p>
        </p:txBody>
      </p:sp>
      <p:sp>
        <p:nvSpPr>
          <p:cNvPr id="55298" name="Rectangle 1026"/>
          <p:cNvSpPr>
            <a:spLocks noChangeArrowheads="1"/>
          </p:cNvSpPr>
          <p:nvPr/>
        </p:nvSpPr>
        <p:spPr bwMode="auto">
          <a:xfrm>
            <a:off x="0" y="60960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algn="ctr"/>
            <a:r>
              <a:rPr lang="en-US" altLang="zh-TW" sz="4400">
                <a:solidFill>
                  <a:schemeClr val="tx2"/>
                </a:solidFill>
              </a:rPr>
              <a:t>Postorder Traversal</a:t>
            </a:r>
            <a:r>
              <a:rPr lang="en-US" altLang="zh-TW" sz="2400">
                <a:solidFill>
                  <a:schemeClr val="tx2"/>
                </a:solidFill>
              </a:rPr>
              <a:t> (recursive version)</a:t>
            </a:r>
            <a:endParaRPr lang="en-US" altLang="zh-TW" sz="4400">
              <a:solidFill>
                <a:schemeClr val="tx2"/>
              </a:solidFill>
            </a:endParaRPr>
          </a:p>
        </p:txBody>
      </p:sp>
      <p:sp>
        <p:nvSpPr>
          <p:cNvPr id="55299" name="Rectangle 1027"/>
          <p:cNvSpPr>
            <a:spLocks noChangeArrowheads="1"/>
          </p:cNvSpPr>
          <p:nvPr/>
        </p:nvSpPr>
        <p:spPr bwMode="auto">
          <a:xfrm>
            <a:off x="1047750" y="1981200"/>
            <a:ext cx="91630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lang="en-US" altLang="zh-TW" sz="2800" b="1">
                <a:solidFill>
                  <a:schemeClr val="tx1"/>
                </a:solidFill>
                <a:latin typeface="Courier New" pitchFamily="49" charset="0"/>
              </a:rPr>
              <a:t>void postorder(tree_pointer ptr)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lang="en-US" altLang="zh-TW" sz="2800" b="1">
                <a:solidFill>
                  <a:schemeClr val="tx1"/>
                </a:solidFill>
                <a:latin typeface="Courier New" pitchFamily="49" charset="0"/>
              </a:rPr>
              <a:t>/* postorder tree traversal */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lang="en-US" altLang="zh-TW" sz="2800" b="1">
                <a:solidFill>
                  <a:schemeClr val="tx1"/>
                </a:solidFill>
                <a:latin typeface="Courier New" pitchFamily="49" charset="0"/>
              </a:rPr>
              <a:t>{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lang="en-US" altLang="zh-TW" sz="2800" b="1">
                <a:solidFill>
                  <a:schemeClr val="tx1"/>
                </a:solidFill>
                <a:latin typeface="Courier New" pitchFamily="49" charset="0"/>
              </a:rPr>
              <a:t>    if (ptr) {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lang="en-US" altLang="zh-TW" sz="2800" b="1">
                <a:solidFill>
                  <a:schemeClr val="tx1"/>
                </a:solidFill>
                <a:latin typeface="Courier New" pitchFamily="49" charset="0"/>
              </a:rPr>
              <a:t>        postorder(ptr-&gt;left_child);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lang="en-US" altLang="zh-TW" sz="2800" b="1">
                <a:solidFill>
                  <a:schemeClr val="tx1"/>
                </a:solidFill>
                <a:latin typeface="Courier New" pitchFamily="49" charset="0"/>
              </a:rPr>
              <a:t>        postdorder(ptr-&gt;right_child);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lang="en-US" altLang="zh-TW" sz="2800" b="1">
                <a:solidFill>
                  <a:schemeClr val="tx1"/>
                </a:solidFill>
                <a:latin typeface="Courier New" pitchFamily="49" charset="0"/>
              </a:rPr>
              <a:t>        printf(“%d”, ptr-&gt;data);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lang="en-US" altLang="zh-TW" sz="2800" b="1">
                <a:solidFill>
                  <a:schemeClr val="tx1"/>
                </a:solidFill>
                <a:latin typeface="Courier New" pitchFamily="49" charset="0"/>
              </a:rPr>
              <a:t>    }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lang="en-US" altLang="zh-TW" sz="2800" b="1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55300" name="Rectangle 1028"/>
          <p:cNvSpPr>
            <a:spLocks noChangeArrowheads="1"/>
          </p:cNvSpPr>
          <p:nvPr/>
        </p:nvSpPr>
        <p:spPr bwMode="auto">
          <a:xfrm>
            <a:off x="5965825" y="3227388"/>
            <a:ext cx="2400300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2400">
                <a:solidFill>
                  <a:schemeClr val="tx1"/>
                </a:solidFill>
              </a:rPr>
              <a:t>A B / C * D * E +</a:t>
            </a:r>
          </a:p>
        </p:txBody>
      </p:sp>
      <p:pic>
        <p:nvPicPr>
          <p:cNvPr id="8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5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done with two pairs of information: </a:t>
            </a:r>
          </a:p>
          <a:p>
            <a:pPr lvl="1"/>
            <a:r>
              <a:rPr lang="en-US" dirty="0" err="1" smtClean="0"/>
              <a:t>Inorder</a:t>
            </a:r>
            <a:r>
              <a:rPr lang="en-US" dirty="0" smtClean="0"/>
              <a:t> &amp; Preorder</a:t>
            </a:r>
          </a:p>
          <a:p>
            <a:pPr lvl="1"/>
            <a:r>
              <a:rPr lang="en-US" dirty="0" err="1" smtClean="0"/>
              <a:t>Inorder</a:t>
            </a:r>
            <a:r>
              <a:rPr lang="en-US" dirty="0" smtClean="0"/>
              <a:t> &amp; </a:t>
            </a:r>
            <a:r>
              <a:rPr lang="en-US" dirty="0" err="1" smtClean="0"/>
              <a:t>Postorder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err="1" smtClean="0"/>
              <a:t>Inorder</a:t>
            </a:r>
            <a:r>
              <a:rPr lang="en-US" dirty="0"/>
              <a:t>: 1-5-6-10-17-19-21</a:t>
            </a:r>
          </a:p>
          <a:p>
            <a:r>
              <a:rPr lang="en-US" dirty="0"/>
              <a:t>Preorder:  10-5-1-6-19-17-21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5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9" name="Picture 88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0272" y="549594"/>
            <a:ext cx="8569324" cy="1143000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C00000"/>
                </a:solidFill>
                <a:latin typeface="Marcellus"/>
              </a:rPr>
              <a:t>Construction of binary tree from traversals </a:t>
            </a:r>
            <a:endParaRPr lang="en-US" sz="3200" dirty="0">
              <a:solidFill>
                <a:srgbClr val="C00000"/>
              </a:solidFill>
              <a:latin typeface="Marcellus"/>
            </a:endParaRPr>
          </a:p>
        </p:txBody>
      </p:sp>
    </p:spTree>
    <p:extLst>
      <p:ext uri="{BB962C8B-B14F-4D97-AF65-F5344CB8AC3E}">
        <p14:creationId xmlns:p14="http://schemas.microsoft.com/office/powerpoint/2010/main" val="312750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fontAlgn="base">
              <a:buNone/>
            </a:pPr>
            <a:r>
              <a:rPr lang="en-US" b="1" dirty="0"/>
              <a:t>Binary Search Tree</a:t>
            </a:r>
            <a:r>
              <a:rPr lang="en-US" dirty="0"/>
              <a:t> is a node-based binary tree data structure which has the following properties:</a:t>
            </a:r>
          </a:p>
          <a:p>
            <a:pPr fontAlgn="base"/>
            <a:r>
              <a:rPr lang="en-US" dirty="0"/>
              <a:t>The left </a:t>
            </a:r>
            <a:r>
              <a:rPr lang="en-US" dirty="0" err="1"/>
              <a:t>subtree</a:t>
            </a:r>
            <a:r>
              <a:rPr lang="en-US" dirty="0"/>
              <a:t> of a node contains only nodes with keys lesser than the node’s key.</a:t>
            </a:r>
          </a:p>
          <a:p>
            <a:pPr fontAlgn="base"/>
            <a:r>
              <a:rPr lang="en-US" dirty="0"/>
              <a:t>The right </a:t>
            </a:r>
            <a:r>
              <a:rPr lang="en-US" dirty="0" err="1"/>
              <a:t>subtree</a:t>
            </a:r>
            <a:r>
              <a:rPr lang="en-US" dirty="0"/>
              <a:t> of a node contains only nodes with keys greater than the node’s key.</a:t>
            </a:r>
          </a:p>
          <a:p>
            <a:pPr fontAlgn="base"/>
            <a:r>
              <a:rPr lang="en-US" dirty="0"/>
              <a:t>The left and right </a:t>
            </a:r>
            <a:r>
              <a:rPr lang="en-US" dirty="0" err="1"/>
              <a:t>subtree</a:t>
            </a:r>
            <a:r>
              <a:rPr lang="en-US" dirty="0"/>
              <a:t> each must also be a binary search tree.</a:t>
            </a:r>
          </a:p>
          <a:p>
            <a:endParaRPr lang="en-US" dirty="0"/>
          </a:p>
        </p:txBody>
      </p:sp>
      <p:pic>
        <p:nvPicPr>
          <p:cNvPr id="85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9" name="Picture 88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0272" y="549594"/>
            <a:ext cx="8569324" cy="1143000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C00000"/>
                </a:solidFill>
                <a:latin typeface="Marcellus"/>
              </a:rPr>
              <a:t>Binary Search Tree</a:t>
            </a:r>
            <a:endParaRPr lang="en-US" sz="3200" dirty="0">
              <a:solidFill>
                <a:srgbClr val="C00000"/>
              </a:solidFill>
              <a:latin typeface="Marcellus"/>
            </a:endParaRPr>
          </a:p>
        </p:txBody>
      </p:sp>
    </p:spTree>
    <p:extLst>
      <p:ext uri="{BB962C8B-B14F-4D97-AF65-F5344CB8AC3E}">
        <p14:creationId xmlns:p14="http://schemas.microsoft.com/office/powerpoint/2010/main" val="310313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</a:t>
            </a:r>
            <a:r>
              <a:rPr lang="en-US" dirty="0" err="1" smtClean="0"/>
              <a:t>inorder</a:t>
            </a:r>
            <a:r>
              <a:rPr lang="en-US" dirty="0" smtClean="0"/>
              <a:t> &amp; Preorder traversal pairs:</a:t>
            </a:r>
          </a:p>
          <a:p>
            <a:endParaRPr lang="en-US" dirty="0"/>
          </a:p>
        </p:txBody>
      </p:sp>
      <p:pic>
        <p:nvPicPr>
          <p:cNvPr id="85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9" name="Picture 88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24696" y="549594"/>
            <a:ext cx="8894900" cy="1143000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C00000"/>
                </a:solidFill>
                <a:latin typeface="Marcellus"/>
              </a:rPr>
              <a:t>Creation of Binary Search Tree from traversals</a:t>
            </a:r>
            <a:endParaRPr lang="en-US" sz="3200" dirty="0">
              <a:solidFill>
                <a:srgbClr val="C00000"/>
              </a:solidFill>
              <a:latin typeface="Marcellus"/>
            </a:endParaRPr>
          </a:p>
        </p:txBody>
      </p:sp>
    </p:spTree>
    <p:extLst>
      <p:ext uri="{BB962C8B-B14F-4D97-AF65-F5344CB8AC3E}">
        <p14:creationId xmlns:p14="http://schemas.microsoft.com/office/powerpoint/2010/main" val="368736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</a:t>
            </a:r>
            <a:r>
              <a:rPr lang="en-US" dirty="0" err="1" smtClean="0"/>
              <a:t>inorder</a:t>
            </a:r>
            <a:r>
              <a:rPr lang="en-US" dirty="0" smtClean="0"/>
              <a:t> &amp; </a:t>
            </a:r>
            <a:r>
              <a:rPr lang="en-US" smtClean="0"/>
              <a:t>Postorder</a:t>
            </a:r>
            <a:r>
              <a:rPr lang="en-US" dirty="0" smtClean="0"/>
              <a:t> traversal pairs:</a:t>
            </a:r>
          </a:p>
          <a:p>
            <a:endParaRPr lang="en-US" dirty="0"/>
          </a:p>
        </p:txBody>
      </p:sp>
      <p:pic>
        <p:nvPicPr>
          <p:cNvPr id="85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9" name="Picture 88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24696" y="549594"/>
            <a:ext cx="8894900" cy="1143000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C00000"/>
                </a:solidFill>
                <a:latin typeface="Marcellus"/>
              </a:rPr>
              <a:t>Creation of Binary Search Tree from traversals</a:t>
            </a:r>
            <a:endParaRPr lang="en-US" sz="3200" dirty="0">
              <a:solidFill>
                <a:srgbClr val="C00000"/>
              </a:solidFill>
              <a:latin typeface="Marcellus"/>
            </a:endParaRPr>
          </a:p>
        </p:txBody>
      </p:sp>
    </p:spTree>
    <p:extLst>
      <p:ext uri="{BB962C8B-B14F-4D97-AF65-F5344CB8AC3E}">
        <p14:creationId xmlns:p14="http://schemas.microsoft.com/office/powerpoint/2010/main" val="158890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Construct a BST for:</a:t>
            </a:r>
          </a:p>
          <a:p>
            <a:r>
              <a:rPr lang="en-US" dirty="0" smtClean="0"/>
              <a:t>10,45,23,90,21,65,100,4,78,50</a:t>
            </a:r>
          </a:p>
          <a:p>
            <a:r>
              <a:rPr lang="en-US" dirty="0" smtClean="0"/>
              <a:t>50,78,4,100,65,21,90,23,45,10</a:t>
            </a:r>
          </a:p>
          <a:p>
            <a:r>
              <a:rPr lang="en-US" dirty="0" smtClean="0"/>
              <a:t>65,4,50,10,78,45,100,23,90,21</a:t>
            </a:r>
          </a:p>
          <a:p>
            <a:endParaRPr lang="en-US" dirty="0"/>
          </a:p>
        </p:txBody>
      </p:sp>
      <p:pic>
        <p:nvPicPr>
          <p:cNvPr id="85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9" name="Picture 88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24696" y="549594"/>
            <a:ext cx="8894900" cy="1143000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C00000"/>
                </a:solidFill>
                <a:latin typeface="Marcellus"/>
              </a:rPr>
              <a:t>Construction  of Binary Search Tree</a:t>
            </a:r>
            <a:endParaRPr lang="en-US" sz="3200" dirty="0">
              <a:solidFill>
                <a:srgbClr val="C00000"/>
              </a:solidFill>
              <a:latin typeface="Marcellus"/>
            </a:endParaRPr>
          </a:p>
        </p:txBody>
      </p:sp>
    </p:spTree>
    <p:extLst>
      <p:ext uri="{BB962C8B-B14F-4D97-AF65-F5344CB8AC3E}">
        <p14:creationId xmlns:p14="http://schemas.microsoft.com/office/powerpoint/2010/main" val="111397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 smtClean="0"/>
              <a:t>Struct</a:t>
            </a:r>
            <a:r>
              <a:rPr lang="en-US" dirty="0" smtClean="0"/>
              <a:t> tree{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</a:t>
            </a:r>
            <a:r>
              <a:rPr lang="en-US" dirty="0" err="1" smtClean="0"/>
              <a:t>int</a:t>
            </a:r>
            <a:r>
              <a:rPr lang="en-US" dirty="0" smtClean="0"/>
              <a:t> data;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struct</a:t>
            </a:r>
            <a:r>
              <a:rPr lang="en-US" dirty="0" smtClean="0"/>
              <a:t> tree *left;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struct</a:t>
            </a:r>
            <a:r>
              <a:rPr lang="en-US" dirty="0" smtClean="0"/>
              <a:t> tree *right;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}</a:t>
            </a:r>
          </a:p>
          <a:p>
            <a:pPr marL="0" indent="0">
              <a:buNone/>
            </a:pPr>
            <a:r>
              <a:rPr lang="en-US" dirty="0" err="1" smtClean="0"/>
              <a:t>Struct</a:t>
            </a:r>
            <a:r>
              <a:rPr lang="en-US" dirty="0" smtClean="0"/>
              <a:t> tree *t;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     </a:t>
            </a:r>
            <a:br>
              <a:rPr lang="en-US" dirty="0" smtClean="0"/>
            </a:br>
            <a:r>
              <a:rPr lang="en-US" dirty="0" smtClean="0"/>
              <a:t>	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85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9" name="Picture 88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24696" y="549594"/>
            <a:ext cx="8894900" cy="1143000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C00000"/>
                </a:solidFill>
                <a:latin typeface="Marcellus"/>
              </a:rPr>
              <a:t>Binary Search implementation</a:t>
            </a:r>
            <a:endParaRPr lang="en-US" sz="3200" dirty="0">
              <a:solidFill>
                <a:srgbClr val="C00000"/>
              </a:solidFill>
              <a:latin typeface="Marcellus"/>
            </a:endParaRPr>
          </a:p>
        </p:txBody>
      </p:sp>
    </p:spTree>
    <p:extLst>
      <p:ext uri="{BB962C8B-B14F-4D97-AF65-F5344CB8AC3E}">
        <p14:creationId xmlns:p14="http://schemas.microsoft.com/office/powerpoint/2010/main" val="98987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Insertion in BST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638800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1600" dirty="0" err="1" smtClean="0"/>
              <a:t>Treetype</a:t>
            </a:r>
            <a:r>
              <a:rPr lang="en-US" sz="1600" dirty="0" smtClean="0"/>
              <a:t> </a:t>
            </a:r>
            <a:r>
              <a:rPr lang="en-US" sz="1600" dirty="0"/>
              <a:t> </a:t>
            </a:r>
            <a:r>
              <a:rPr lang="en-US" sz="1600" dirty="0" smtClean="0"/>
              <a:t>insert(</a:t>
            </a:r>
            <a:r>
              <a:rPr lang="en-US" sz="1600" dirty="0" err="1" smtClean="0"/>
              <a:t>TreeType</a:t>
            </a:r>
            <a:r>
              <a:rPr lang="en-US" sz="1600" dirty="0" smtClean="0"/>
              <a:t> *root</a:t>
            </a:r>
            <a:r>
              <a:rPr lang="en-US" sz="1600" dirty="0"/>
              <a:t>, </a:t>
            </a:r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smtClean="0"/>
              <a:t>key)</a:t>
            </a:r>
            <a:endParaRPr lang="en-US" sz="1600" dirty="0"/>
          </a:p>
          <a:p>
            <a:pPr marL="0" indent="0" fontAlgn="base">
              <a:buNone/>
            </a:pPr>
            <a:r>
              <a:rPr lang="en-US" sz="1600" dirty="0" smtClean="0"/>
              <a:t>{ </a:t>
            </a:r>
            <a:r>
              <a:rPr lang="en-US" sz="1600" dirty="0"/>
              <a:t>        </a:t>
            </a:r>
            <a:r>
              <a:rPr lang="en-US" sz="1600" dirty="0" err="1" smtClean="0"/>
              <a:t>CreateNode</a:t>
            </a:r>
            <a:r>
              <a:rPr lang="en-US" sz="1600" dirty="0" smtClean="0"/>
              <a:t>(</a:t>
            </a:r>
            <a:r>
              <a:rPr lang="en-US" sz="1600" dirty="0" err="1" smtClean="0"/>
              <a:t>NewNode</a:t>
            </a:r>
            <a:r>
              <a:rPr lang="en-US" sz="1600" dirty="0" smtClean="0"/>
              <a:t>)</a:t>
            </a:r>
            <a:endParaRPr lang="en-US" sz="1600" dirty="0"/>
          </a:p>
          <a:p>
            <a:pPr marL="0" indent="0" fontAlgn="base">
              <a:buNone/>
            </a:pPr>
            <a:r>
              <a:rPr lang="en-US" sz="1600" dirty="0"/>
              <a:t>     </a:t>
            </a:r>
            <a:r>
              <a:rPr lang="en-US" sz="1600" dirty="0" smtClean="0"/>
              <a:t>// find the position to insert the new node</a:t>
            </a:r>
            <a:endParaRPr lang="en-US" sz="1600" dirty="0"/>
          </a:p>
          <a:p>
            <a:pPr marL="0" indent="0" fontAlgn="base">
              <a:buNone/>
            </a:pPr>
            <a:r>
              <a:rPr lang="en-US" sz="1600" dirty="0"/>
              <a:t>    </a:t>
            </a:r>
            <a:r>
              <a:rPr lang="en-US" sz="1600" dirty="0" err="1" smtClean="0"/>
              <a:t>Treetype</a:t>
            </a:r>
            <a:r>
              <a:rPr lang="en-US" sz="1600" dirty="0" smtClean="0"/>
              <a:t> *temp  </a:t>
            </a:r>
            <a:r>
              <a:rPr lang="en-US" sz="1600" dirty="0"/>
              <a:t>= root;</a:t>
            </a:r>
          </a:p>
          <a:p>
            <a:pPr marL="0" indent="0" fontAlgn="base">
              <a:buNone/>
            </a:pPr>
            <a:r>
              <a:rPr lang="en-US" sz="1600" dirty="0"/>
              <a:t>     // Pointer </a:t>
            </a:r>
            <a:r>
              <a:rPr lang="en-US" sz="1600" dirty="0" smtClean="0"/>
              <a:t>parent </a:t>
            </a:r>
            <a:r>
              <a:rPr lang="en-US" sz="1600" dirty="0"/>
              <a:t>maintains the </a:t>
            </a:r>
            <a:r>
              <a:rPr lang="en-US" sz="1600" dirty="0" smtClean="0"/>
              <a:t>trailing  </a:t>
            </a:r>
            <a:r>
              <a:rPr lang="en-US" sz="1600" dirty="0"/>
              <a:t>pointer of </a:t>
            </a:r>
            <a:r>
              <a:rPr lang="en-US" sz="1600" dirty="0" smtClean="0"/>
              <a:t>temp</a:t>
            </a:r>
            <a:endParaRPr lang="en-US" sz="1600" dirty="0"/>
          </a:p>
          <a:p>
            <a:pPr marL="0" indent="0" fontAlgn="base">
              <a:buNone/>
            </a:pPr>
            <a:r>
              <a:rPr lang="en-US" sz="1600" dirty="0"/>
              <a:t>     </a:t>
            </a:r>
            <a:r>
              <a:rPr lang="en-US" sz="1600" dirty="0" err="1"/>
              <a:t>Treetype</a:t>
            </a:r>
            <a:r>
              <a:rPr lang="en-US" sz="1600" dirty="0"/>
              <a:t> </a:t>
            </a:r>
            <a:r>
              <a:rPr lang="en-US" sz="1600" dirty="0" smtClean="0"/>
              <a:t>*parent </a:t>
            </a:r>
            <a:r>
              <a:rPr lang="en-US" sz="1600" dirty="0"/>
              <a:t>= NULL;</a:t>
            </a:r>
          </a:p>
          <a:p>
            <a:pPr marL="0" indent="0" fontAlgn="base">
              <a:buNone/>
            </a:pPr>
            <a:r>
              <a:rPr lang="en-US" sz="1600" dirty="0"/>
              <a:t> </a:t>
            </a:r>
          </a:p>
          <a:p>
            <a:pPr marL="0" indent="0" fontAlgn="base">
              <a:buNone/>
            </a:pPr>
            <a:r>
              <a:rPr lang="en-US" sz="1600" dirty="0"/>
              <a:t>    while </a:t>
            </a:r>
            <a:r>
              <a:rPr lang="en-US" sz="1600" dirty="0" smtClean="0"/>
              <a:t>(temp </a:t>
            </a:r>
            <a:r>
              <a:rPr lang="en-US" sz="1600" dirty="0"/>
              <a:t>!= NULL) {</a:t>
            </a:r>
          </a:p>
          <a:p>
            <a:pPr marL="0" indent="0" fontAlgn="base">
              <a:buNone/>
            </a:pPr>
            <a:r>
              <a:rPr lang="en-US" sz="1600" dirty="0"/>
              <a:t>        </a:t>
            </a:r>
            <a:r>
              <a:rPr lang="en-US" sz="1600" dirty="0" smtClean="0"/>
              <a:t>parent </a:t>
            </a:r>
            <a:r>
              <a:rPr lang="en-US" sz="1600" dirty="0"/>
              <a:t>= </a:t>
            </a:r>
            <a:r>
              <a:rPr lang="en-US" sz="1600" dirty="0" smtClean="0"/>
              <a:t>temp;</a:t>
            </a:r>
            <a:endParaRPr lang="en-US" sz="1600" dirty="0"/>
          </a:p>
          <a:p>
            <a:pPr marL="0" indent="0" fontAlgn="base">
              <a:buNone/>
            </a:pPr>
            <a:r>
              <a:rPr lang="en-US" sz="1600" dirty="0"/>
              <a:t>        if (key &lt; </a:t>
            </a:r>
            <a:r>
              <a:rPr lang="en-US" sz="1600" dirty="0" smtClean="0"/>
              <a:t>temp-&gt;data) </a:t>
            </a:r>
            <a:r>
              <a:rPr lang="en-US" sz="1600" dirty="0"/>
              <a:t>            </a:t>
            </a:r>
            <a:r>
              <a:rPr lang="en-US" sz="1600" dirty="0" smtClean="0"/>
              <a:t>temp </a:t>
            </a:r>
            <a:r>
              <a:rPr lang="en-US" sz="1600" dirty="0"/>
              <a:t>= </a:t>
            </a:r>
            <a:r>
              <a:rPr lang="en-US" sz="1600" dirty="0" smtClean="0"/>
              <a:t>temp-&gt;</a:t>
            </a:r>
            <a:r>
              <a:rPr lang="en-US" sz="1600" dirty="0"/>
              <a:t>left;</a:t>
            </a:r>
          </a:p>
          <a:p>
            <a:pPr marL="0" indent="0" fontAlgn="base">
              <a:buNone/>
            </a:pPr>
            <a:r>
              <a:rPr lang="en-US" sz="1600" dirty="0"/>
              <a:t>        </a:t>
            </a:r>
            <a:r>
              <a:rPr lang="en-US" sz="1600" dirty="0" smtClean="0"/>
              <a:t>else 	</a:t>
            </a:r>
            <a:r>
              <a:rPr lang="en-US" sz="1600" dirty="0"/>
              <a:t>            </a:t>
            </a:r>
            <a:r>
              <a:rPr lang="en-US" sz="1600" dirty="0" smtClean="0"/>
              <a:t>temp </a:t>
            </a:r>
            <a:r>
              <a:rPr lang="en-US" sz="1600" dirty="0"/>
              <a:t>= </a:t>
            </a:r>
            <a:r>
              <a:rPr lang="en-US" sz="1600" dirty="0" smtClean="0"/>
              <a:t>temp-&gt;</a:t>
            </a:r>
            <a:r>
              <a:rPr lang="en-US" sz="1600" dirty="0"/>
              <a:t>right;</a:t>
            </a:r>
          </a:p>
          <a:p>
            <a:pPr marL="0" indent="0" fontAlgn="base">
              <a:buNone/>
            </a:pPr>
            <a:r>
              <a:rPr lang="en-US" sz="1600" dirty="0"/>
              <a:t>    }</a:t>
            </a:r>
          </a:p>
          <a:p>
            <a:pPr marL="0" indent="0" fontAlgn="base">
              <a:buNone/>
            </a:pPr>
            <a:r>
              <a:rPr lang="en-US" sz="1600" dirty="0"/>
              <a:t>     // If the root is NULL </a:t>
            </a:r>
            <a:r>
              <a:rPr lang="en-US" sz="1600" dirty="0" err="1"/>
              <a:t>i.e</a:t>
            </a:r>
            <a:r>
              <a:rPr lang="en-US" sz="1600" dirty="0"/>
              <a:t> the tree is </a:t>
            </a:r>
            <a:r>
              <a:rPr lang="en-US" sz="1600" dirty="0" smtClean="0"/>
              <a:t>empty  </a:t>
            </a:r>
            <a:r>
              <a:rPr lang="en-US" sz="1600" dirty="0"/>
              <a:t>The new node is the root node</a:t>
            </a:r>
          </a:p>
          <a:p>
            <a:pPr marL="0" indent="0" fontAlgn="base">
              <a:buNone/>
            </a:pPr>
            <a:r>
              <a:rPr lang="en-US" sz="1600" dirty="0"/>
              <a:t>    if </a:t>
            </a:r>
            <a:r>
              <a:rPr lang="en-US" sz="1600" dirty="0" smtClean="0"/>
              <a:t>(parent </a:t>
            </a:r>
            <a:r>
              <a:rPr lang="en-US" sz="1600" dirty="0"/>
              <a:t>== NULL</a:t>
            </a:r>
            <a:r>
              <a:rPr lang="en-US" sz="1600" dirty="0" smtClean="0"/>
              <a:t>)   </a:t>
            </a:r>
            <a:r>
              <a:rPr lang="en-US" sz="1600" dirty="0"/>
              <a:t>       </a:t>
            </a:r>
            <a:r>
              <a:rPr lang="en-US" sz="1600" dirty="0" smtClean="0"/>
              <a:t>root </a:t>
            </a:r>
            <a:r>
              <a:rPr lang="en-US" sz="1600" dirty="0"/>
              <a:t>= </a:t>
            </a:r>
            <a:r>
              <a:rPr lang="en-US" sz="1600" dirty="0" err="1"/>
              <a:t>newnode</a:t>
            </a:r>
            <a:r>
              <a:rPr lang="en-US" sz="1600" dirty="0"/>
              <a:t>;</a:t>
            </a:r>
          </a:p>
          <a:p>
            <a:pPr marL="0" indent="0" fontAlgn="base">
              <a:buNone/>
            </a:pPr>
            <a:r>
              <a:rPr lang="en-US" sz="1600" dirty="0"/>
              <a:t>     // If the new key is less then the leaf node </a:t>
            </a:r>
            <a:r>
              <a:rPr lang="en-US" sz="1600" dirty="0" smtClean="0"/>
              <a:t>key Assign </a:t>
            </a:r>
            <a:r>
              <a:rPr lang="en-US" sz="1600" dirty="0"/>
              <a:t>the new node to be its left child</a:t>
            </a:r>
          </a:p>
          <a:p>
            <a:pPr marL="0" indent="0" fontAlgn="base">
              <a:buNone/>
            </a:pPr>
            <a:r>
              <a:rPr lang="en-US" sz="1600" dirty="0"/>
              <a:t>    else if (key &lt; </a:t>
            </a:r>
            <a:r>
              <a:rPr lang="en-US" sz="1600" dirty="0" smtClean="0"/>
              <a:t>parent-&gt;data)	</a:t>
            </a:r>
            <a:r>
              <a:rPr lang="en-US" sz="1600" dirty="0"/>
              <a:t>        </a:t>
            </a:r>
            <a:r>
              <a:rPr lang="en-US" sz="1600" dirty="0" smtClean="0"/>
              <a:t>parent-&gt;</a:t>
            </a:r>
            <a:r>
              <a:rPr lang="en-US" sz="1600" dirty="0"/>
              <a:t>left = </a:t>
            </a:r>
            <a:r>
              <a:rPr lang="en-US" sz="1600" dirty="0" err="1"/>
              <a:t>newnode</a:t>
            </a:r>
            <a:r>
              <a:rPr lang="en-US" sz="1600" dirty="0"/>
              <a:t>;</a:t>
            </a:r>
          </a:p>
          <a:p>
            <a:pPr marL="0" indent="0" fontAlgn="base">
              <a:buNone/>
            </a:pPr>
            <a:r>
              <a:rPr lang="en-US" sz="1600" dirty="0"/>
              <a:t>     // else assign the new node its right child</a:t>
            </a:r>
          </a:p>
          <a:p>
            <a:pPr marL="0" indent="0" fontAlgn="base">
              <a:buNone/>
            </a:pPr>
            <a:r>
              <a:rPr lang="en-US" sz="1600" dirty="0"/>
              <a:t>    </a:t>
            </a:r>
            <a:r>
              <a:rPr lang="en-US" sz="1600" dirty="0" smtClean="0"/>
              <a:t>else		</a:t>
            </a:r>
            <a:r>
              <a:rPr lang="en-US" sz="1600" dirty="0"/>
              <a:t>        </a:t>
            </a:r>
            <a:r>
              <a:rPr lang="en-US" sz="1600" dirty="0" smtClean="0"/>
              <a:t>parent-&gt;</a:t>
            </a:r>
            <a:r>
              <a:rPr lang="en-US" sz="1600" dirty="0"/>
              <a:t>right = </a:t>
            </a:r>
            <a:r>
              <a:rPr lang="en-US" sz="1600" dirty="0" err="1"/>
              <a:t>newnode</a:t>
            </a:r>
            <a:r>
              <a:rPr lang="en-US" sz="1600" dirty="0"/>
              <a:t>;</a:t>
            </a:r>
          </a:p>
          <a:p>
            <a:pPr marL="0" indent="0" fontAlgn="base">
              <a:buNone/>
            </a:pPr>
            <a:r>
              <a:rPr lang="en-US" sz="1600" dirty="0"/>
              <a:t>         return </a:t>
            </a:r>
            <a:r>
              <a:rPr lang="en-US" sz="1600" dirty="0" smtClean="0"/>
              <a:t>root;</a:t>
            </a:r>
            <a:endParaRPr lang="en-US" sz="1600" dirty="0"/>
          </a:p>
          <a:p>
            <a:pPr marL="0" indent="0" fontAlgn="base">
              <a:buNone/>
            </a:pPr>
            <a:r>
              <a:rPr lang="en-US" sz="1600" dirty="0" smtClean="0"/>
              <a:t>}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7871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i</a:t>
            </a:r>
            <a:r>
              <a:rPr lang="en-US" dirty="0" err="1" smtClean="0"/>
              <a:t>nt</a:t>
            </a:r>
            <a:r>
              <a:rPr lang="en-US" dirty="0" smtClean="0"/>
              <a:t> </a:t>
            </a:r>
            <a:r>
              <a:rPr lang="en-US" dirty="0" err="1" smtClean="0"/>
              <a:t>countNodes</a:t>
            </a:r>
            <a:r>
              <a:rPr lang="en-US" dirty="0" smtClean="0"/>
              <a:t>(</a:t>
            </a:r>
            <a:r>
              <a:rPr lang="en-US" dirty="0" err="1" smtClean="0"/>
              <a:t>TreeType</a:t>
            </a:r>
            <a:r>
              <a:rPr lang="en-US" dirty="0" smtClean="0"/>
              <a:t> t)</a:t>
            </a:r>
          </a:p>
          <a:p>
            <a:pPr marL="0" indent="0">
              <a:buNone/>
            </a:pPr>
            <a:r>
              <a:rPr lang="en-US" dirty="0" smtClean="0"/>
              <a:t>{</a:t>
            </a:r>
          </a:p>
          <a:p>
            <a:pPr marL="0" indent="0">
              <a:buNone/>
            </a:pPr>
            <a:r>
              <a:rPr lang="en-US" dirty="0" smtClean="0"/>
              <a:t>If (t==Null)</a:t>
            </a:r>
          </a:p>
          <a:p>
            <a:pPr marL="0" indent="0">
              <a:buNone/>
            </a:pPr>
            <a:r>
              <a:rPr lang="en-US" dirty="0" smtClean="0"/>
              <a:t>Print “tree is empty”</a:t>
            </a:r>
          </a:p>
          <a:p>
            <a:pPr marL="0" indent="0">
              <a:buNone/>
            </a:pPr>
            <a:r>
              <a:rPr lang="en-US" dirty="0" smtClean="0"/>
              <a:t>Else if (Left(t)==Null AND Right(t)==Null)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return 1</a:t>
            </a:r>
          </a:p>
          <a:p>
            <a:pPr marL="0" indent="0">
              <a:buNone/>
            </a:pPr>
            <a:r>
              <a:rPr lang="en-US" dirty="0" smtClean="0"/>
              <a:t>Else return(</a:t>
            </a:r>
            <a:r>
              <a:rPr lang="en-US" dirty="0" err="1" smtClean="0"/>
              <a:t>CountNodes</a:t>
            </a:r>
            <a:r>
              <a:rPr lang="en-US" dirty="0" smtClean="0"/>
              <a:t>(Left(t)+</a:t>
            </a:r>
            <a:r>
              <a:rPr lang="en-US" dirty="0" err="1" smtClean="0"/>
              <a:t>CountNodes</a:t>
            </a:r>
            <a:r>
              <a:rPr lang="en-US" dirty="0" smtClean="0"/>
              <a:t>(Right(t))+1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84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pic>
        <p:nvPicPr>
          <p:cNvPr id="1026" name="Picture 2" descr="Binary tre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50" y="1323204"/>
            <a:ext cx="2336800" cy="210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ST | Trees in Data Structur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969" y="1019329"/>
            <a:ext cx="2482797" cy="210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VL tre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13" y="4305491"/>
            <a:ext cx="3300911" cy="215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d black tree | Trees in Data Structur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037" y="4146439"/>
            <a:ext cx="4906963" cy="241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664323" y="3827731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Red Black Tree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74837" y="4058563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AVL Tree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15000" y="106680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Binary search  Tree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0037" y="100140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Binary Tree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9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Cases:</a:t>
            </a:r>
          </a:p>
          <a:p>
            <a:pPr marL="514350" indent="-514350">
              <a:buAutoNum type="arabicPeriod"/>
            </a:pPr>
            <a:r>
              <a:rPr lang="en-US" dirty="0" smtClean="0"/>
              <a:t>Deletion from empty tree</a:t>
            </a:r>
          </a:p>
          <a:p>
            <a:pPr marL="514350" indent="-514350">
              <a:buAutoNum type="arabicPeriod"/>
            </a:pPr>
            <a:r>
              <a:rPr lang="en-US" dirty="0" smtClean="0"/>
              <a:t>The key to be deleted doesn’t exist in </a:t>
            </a:r>
            <a:r>
              <a:rPr lang="en-US" dirty="0" smtClean="0"/>
              <a:t>tree</a:t>
            </a:r>
          </a:p>
          <a:p>
            <a:pPr marL="514350" indent="-514350">
              <a:buFont typeface="Arial" pitchFamily="34" charset="0"/>
              <a:buAutoNum type="arabicPeriod"/>
            </a:pPr>
            <a:r>
              <a:rPr lang="en-US" dirty="0"/>
              <a:t>The node to be deleted is the only node in tree</a:t>
            </a:r>
          </a:p>
          <a:p>
            <a:pPr marL="514350" indent="-514350">
              <a:buAutoNum type="arabicPeriod"/>
            </a:pPr>
            <a:r>
              <a:rPr lang="en-US" dirty="0" smtClean="0"/>
              <a:t>The </a:t>
            </a:r>
            <a:r>
              <a:rPr lang="en-US" dirty="0" smtClean="0"/>
              <a:t>node to be deleted is root</a:t>
            </a:r>
          </a:p>
          <a:p>
            <a:pPr marL="514350" indent="-514350">
              <a:buAutoNum type="arabicPeriod"/>
            </a:pPr>
            <a:r>
              <a:rPr lang="en-US" dirty="0" smtClean="0"/>
              <a:t>The </a:t>
            </a:r>
            <a:r>
              <a:rPr lang="en-US" dirty="0" smtClean="0"/>
              <a:t>node to be deleted has </a:t>
            </a:r>
          </a:p>
          <a:p>
            <a:pPr marL="914400" lvl="1" indent="-514350">
              <a:buAutoNum type="arabicPeriod"/>
            </a:pPr>
            <a:r>
              <a:rPr lang="en-US" dirty="0" smtClean="0"/>
              <a:t>No child</a:t>
            </a:r>
          </a:p>
          <a:p>
            <a:pPr marL="914400" lvl="1" indent="-514350">
              <a:buAutoNum type="arabicPeriod"/>
            </a:pPr>
            <a:r>
              <a:rPr lang="en-US" dirty="0" smtClean="0"/>
              <a:t>Exactly one child</a:t>
            </a:r>
          </a:p>
          <a:p>
            <a:pPr marL="914400" lvl="1" indent="-514350">
              <a:buAutoNum type="arabicPeriod"/>
            </a:pPr>
            <a:r>
              <a:rPr lang="en-US" dirty="0" smtClean="0"/>
              <a:t>Two children</a:t>
            </a:r>
          </a:p>
        </p:txBody>
      </p:sp>
      <p:pic>
        <p:nvPicPr>
          <p:cNvPr id="85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9" name="Picture 88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24696" y="549594"/>
            <a:ext cx="8894900" cy="1143000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C00000"/>
                </a:solidFill>
                <a:latin typeface="Marcellus"/>
              </a:rPr>
              <a:t>Binary Search tree deletion</a:t>
            </a:r>
            <a:endParaRPr lang="en-US" sz="3200" dirty="0">
              <a:solidFill>
                <a:srgbClr val="C00000"/>
              </a:solidFill>
              <a:latin typeface="Marcellus"/>
            </a:endParaRPr>
          </a:p>
        </p:txBody>
      </p:sp>
    </p:spTree>
    <p:extLst>
      <p:ext uri="{BB962C8B-B14F-4D97-AF65-F5344CB8AC3E}">
        <p14:creationId xmlns:p14="http://schemas.microsoft.com/office/powerpoint/2010/main" val="83692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Deletion of a node in BST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//Deletion </a:t>
            </a:r>
            <a:r>
              <a:rPr lang="en-US" dirty="0"/>
              <a:t>from empty </a:t>
            </a:r>
            <a:r>
              <a:rPr lang="en-US" dirty="0" smtClean="0"/>
              <a:t>tree</a:t>
            </a:r>
          </a:p>
          <a:p>
            <a:pPr marL="0" indent="0">
              <a:buNone/>
            </a:pPr>
            <a:r>
              <a:rPr lang="en-US" dirty="0" smtClean="0"/>
              <a:t>If (root==null)</a:t>
            </a:r>
          </a:p>
          <a:p>
            <a:pPr marL="0" indent="0">
              <a:buNone/>
            </a:pPr>
            <a:r>
              <a:rPr lang="en-US" dirty="0" smtClean="0"/>
              <a:t>{ print “Error”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exit</a:t>
            </a:r>
          </a:p>
          <a:p>
            <a:pPr marL="0" indent="0">
              <a:buNone/>
            </a:pPr>
            <a:r>
              <a:rPr lang="en-US" dirty="0" smtClean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//Deletion of only node</a:t>
            </a:r>
          </a:p>
          <a:p>
            <a:pPr marL="0" indent="0">
              <a:buNone/>
            </a:pPr>
            <a:r>
              <a:rPr lang="en-US" dirty="0" smtClean="0"/>
              <a:t>If(root-&gt;data ==key &amp;&amp; root-&gt;left==Null &amp;&amp; root-&gt;right==Null)</a:t>
            </a:r>
          </a:p>
          <a:p>
            <a:pPr marL="0" indent="0">
              <a:buNone/>
            </a:pPr>
            <a:r>
              <a:rPr lang="en-US" dirty="0" smtClean="0"/>
              <a:t>{</a:t>
            </a:r>
          </a:p>
          <a:p>
            <a:pPr marL="400050" lvl="1" indent="0">
              <a:buNone/>
            </a:pPr>
            <a:r>
              <a:rPr lang="en-US" dirty="0" smtClean="0"/>
              <a:t>temp=root</a:t>
            </a:r>
          </a:p>
          <a:p>
            <a:pPr marL="400050" lvl="1" indent="0">
              <a:buNone/>
            </a:pPr>
            <a:r>
              <a:rPr lang="en-US" dirty="0" smtClean="0"/>
              <a:t>Root=null</a:t>
            </a:r>
          </a:p>
          <a:p>
            <a:pPr marL="400050" lvl="1" indent="0">
              <a:buNone/>
            </a:pPr>
            <a:r>
              <a:rPr lang="en-US" dirty="0" smtClean="0"/>
              <a:t>Return(temp)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2044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229600" cy="64770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Parent = null</a:t>
            </a:r>
          </a:p>
          <a:p>
            <a:pPr marL="0" indent="0">
              <a:buNone/>
            </a:pPr>
            <a:r>
              <a:rPr lang="en-US" dirty="0" smtClean="0"/>
              <a:t>Temp =root</a:t>
            </a:r>
          </a:p>
          <a:p>
            <a:pPr marL="0" indent="0">
              <a:buNone/>
            </a:pPr>
            <a:r>
              <a:rPr lang="en-US" dirty="0" smtClean="0"/>
              <a:t>While(temp!=null &amp;&amp; temp-&gt;data !=key)</a:t>
            </a:r>
          </a:p>
          <a:p>
            <a:pPr marL="0" indent="0">
              <a:buNone/>
            </a:pPr>
            <a:r>
              <a:rPr lang="en-US" dirty="0" smtClean="0"/>
              <a:t>{ if (key&lt; temp-&gt;data)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parent = temp; temp=temp-&gt;left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else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parent = temp; temp=temp-&gt;right</a:t>
            </a:r>
          </a:p>
          <a:p>
            <a:pPr marL="0" indent="0">
              <a:buNone/>
            </a:pP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If (temp==null)</a:t>
            </a:r>
          </a:p>
          <a:p>
            <a:pPr marL="0" indent="0">
              <a:buNone/>
            </a:pPr>
            <a:r>
              <a:rPr lang="en-US" dirty="0" smtClean="0"/>
              <a:t>Print “Error, element not found” Exit</a:t>
            </a:r>
          </a:p>
          <a:p>
            <a:pPr marL="0" indent="0">
              <a:buNone/>
            </a:pPr>
            <a:r>
              <a:rPr lang="en-US" dirty="0" err="1" smtClean="0"/>
              <a:t>Elseif</a:t>
            </a:r>
            <a:r>
              <a:rPr lang="en-US" dirty="0" smtClean="0"/>
              <a:t> (temp-&gt;left== null &amp;&amp; temp-&gt;right==Null)</a:t>
            </a:r>
          </a:p>
          <a:p>
            <a:pPr marL="0" indent="0">
              <a:buNone/>
            </a:pPr>
            <a:r>
              <a:rPr lang="en-US" dirty="0" smtClean="0"/>
              <a:t>//node with no children</a:t>
            </a:r>
          </a:p>
          <a:p>
            <a:pPr marL="0" indent="0">
              <a:buNone/>
            </a:pPr>
            <a:r>
              <a:rPr lang="en-US" dirty="0" smtClean="0"/>
              <a:t>      { if (temp==parent-&gt;left)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parent-&gt;left= Null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Else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	parent-&gt;right=Null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}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0165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57451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 smtClean="0"/>
              <a:t>Elseif</a:t>
            </a:r>
            <a:r>
              <a:rPr lang="en-US" dirty="0" smtClean="0"/>
              <a:t>(temp-</a:t>
            </a:r>
            <a:r>
              <a:rPr lang="en-US" dirty="0"/>
              <a:t>&gt;</a:t>
            </a:r>
            <a:r>
              <a:rPr lang="en-US" dirty="0" smtClean="0"/>
              <a:t>left!= </a:t>
            </a:r>
            <a:r>
              <a:rPr lang="en-US" dirty="0"/>
              <a:t>null &amp;&amp; temp-&gt;right==Null</a:t>
            </a:r>
            <a:r>
              <a:rPr lang="en-US" dirty="0" smtClean="0"/>
              <a:t>)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//node with </a:t>
            </a:r>
            <a:r>
              <a:rPr lang="en-US" dirty="0" smtClean="0"/>
              <a:t>only left child</a:t>
            </a:r>
          </a:p>
          <a:p>
            <a:pPr marL="0" indent="0">
              <a:buNone/>
            </a:pPr>
            <a:r>
              <a:rPr lang="en-US" dirty="0"/>
              <a:t>{ if (temp==parent-&gt;left)</a:t>
            </a:r>
          </a:p>
          <a:p>
            <a:pPr marL="0" indent="0">
              <a:buNone/>
            </a:pPr>
            <a:r>
              <a:rPr lang="en-US" dirty="0"/>
              <a:t>                parent-&gt;left= </a:t>
            </a:r>
            <a:r>
              <a:rPr lang="en-US" dirty="0" smtClean="0"/>
              <a:t>temp-&gt;left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  Else</a:t>
            </a:r>
          </a:p>
          <a:p>
            <a:pPr marL="0" indent="0">
              <a:buNone/>
            </a:pPr>
            <a:r>
              <a:rPr lang="en-US" dirty="0"/>
              <a:t>      	parent-&gt;</a:t>
            </a:r>
            <a:r>
              <a:rPr lang="en-US" dirty="0" smtClean="0"/>
              <a:t>right=temp-&gt;left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}</a:t>
            </a:r>
          </a:p>
          <a:p>
            <a:pPr marL="0" indent="0">
              <a:buNone/>
            </a:pPr>
            <a:r>
              <a:rPr lang="en-US" dirty="0" err="1"/>
              <a:t>Elseif</a:t>
            </a:r>
            <a:r>
              <a:rPr lang="en-US" dirty="0"/>
              <a:t>(temp-&gt;</a:t>
            </a:r>
            <a:r>
              <a:rPr lang="en-US" dirty="0" smtClean="0"/>
              <a:t>left== </a:t>
            </a:r>
            <a:r>
              <a:rPr lang="en-US" dirty="0"/>
              <a:t>null &amp;&amp; temp-&gt;</a:t>
            </a:r>
            <a:r>
              <a:rPr lang="en-US" dirty="0" smtClean="0"/>
              <a:t>right!=Null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//node with only </a:t>
            </a:r>
            <a:r>
              <a:rPr lang="en-US" dirty="0" smtClean="0"/>
              <a:t>right child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{ if (temp==parent-&gt;left)</a:t>
            </a:r>
          </a:p>
          <a:p>
            <a:pPr marL="0" indent="0">
              <a:buNone/>
            </a:pPr>
            <a:r>
              <a:rPr lang="en-US" dirty="0"/>
              <a:t>                parent-&gt;left= </a:t>
            </a:r>
            <a:r>
              <a:rPr lang="en-US" dirty="0" smtClean="0"/>
              <a:t>temp-&gt;right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  Else</a:t>
            </a:r>
          </a:p>
          <a:p>
            <a:pPr marL="0" indent="0">
              <a:buNone/>
            </a:pPr>
            <a:r>
              <a:rPr lang="en-US" dirty="0"/>
              <a:t>      	parent-&gt;</a:t>
            </a:r>
            <a:r>
              <a:rPr lang="en-US" dirty="0" smtClean="0"/>
              <a:t>right=temp-&gt;right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7621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592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//Deletion of node with two children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2877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051" y="1122645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Named </a:t>
            </a:r>
            <a:r>
              <a:rPr lang="en-US" dirty="0"/>
              <a:t>after their </a:t>
            </a:r>
            <a:r>
              <a:rPr lang="en-US" dirty="0" smtClean="0"/>
              <a:t>inventors</a:t>
            </a:r>
            <a:r>
              <a:rPr lang="en-US" dirty="0"/>
              <a:t> </a:t>
            </a:r>
            <a:r>
              <a:rPr lang="en-US" b="1" dirty="0" err="1"/>
              <a:t>Adelson</a:t>
            </a:r>
            <a:r>
              <a:rPr lang="en-US" b="1" dirty="0"/>
              <a:t>, </a:t>
            </a:r>
            <a:r>
              <a:rPr lang="en-US" b="1" dirty="0" err="1"/>
              <a:t>Velski</a:t>
            </a:r>
            <a:r>
              <a:rPr lang="en-US" b="1" dirty="0"/>
              <a:t> &amp; Landis</a:t>
            </a:r>
            <a:r>
              <a:rPr lang="en-US" dirty="0"/>
              <a:t>, AVL trees are height balancing binary search tree.</a:t>
            </a:r>
            <a:endParaRPr lang="en-US" dirty="0" smtClean="0"/>
          </a:p>
        </p:txBody>
      </p:sp>
      <p:pic>
        <p:nvPicPr>
          <p:cNvPr id="85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9" name="Picture 88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24696" y="549594"/>
            <a:ext cx="8894900" cy="745806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C00000"/>
                </a:solidFill>
                <a:latin typeface="Marcellus"/>
              </a:rPr>
              <a:t>AVL tree</a:t>
            </a:r>
            <a:endParaRPr lang="en-US" sz="3200" dirty="0">
              <a:solidFill>
                <a:srgbClr val="C00000"/>
              </a:solidFill>
              <a:latin typeface="Marcellu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7513" y="2441445"/>
            <a:ext cx="2878138" cy="40253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2549129"/>
            <a:ext cx="2476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45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Fira sans"/>
              </a:rPr>
              <a:t>Let’s consider </a:t>
            </a:r>
            <a:r>
              <a:rPr lang="en-US" dirty="0" smtClean="0">
                <a:latin typeface="Fira sans"/>
                <a:cs typeface="Courier New" pitchFamily="49" charset="0"/>
              </a:rPr>
              <a:t>creation of a BST i.e. insert </a:t>
            </a:r>
            <a:r>
              <a:rPr lang="en-US" dirty="0">
                <a:latin typeface="Fira sans"/>
                <a:cs typeface="Courier New" pitchFamily="49" charset="0"/>
              </a:rPr>
              <a:t>values starting from an empty </a:t>
            </a:r>
            <a:r>
              <a:rPr lang="en-US" dirty="0" smtClean="0">
                <a:latin typeface="Fira sans"/>
                <a:cs typeface="Courier New" pitchFamily="49" charset="0"/>
              </a:rPr>
              <a:t>tree</a:t>
            </a:r>
            <a:endParaRPr lang="en-US" dirty="0">
              <a:latin typeface="Fira sans"/>
              <a:cs typeface="Courier New" pitchFamily="49" charset="0"/>
            </a:endParaRPr>
          </a:p>
          <a:p>
            <a:pPr marL="0" indent="0">
              <a:buNone/>
            </a:pPr>
            <a:endParaRPr lang="en-US" dirty="0">
              <a:latin typeface="Fira sans"/>
            </a:endParaRPr>
          </a:p>
          <a:p>
            <a:pPr marL="0" indent="0">
              <a:buNone/>
            </a:pPr>
            <a:r>
              <a:rPr lang="en-US" dirty="0">
                <a:latin typeface="Fira sans"/>
              </a:rPr>
              <a:t>Insert values 1, 2, 3, 4, 5, 6, 7, 8, 9  into an empty BST</a:t>
            </a:r>
          </a:p>
          <a:p>
            <a:endParaRPr lang="en-US" sz="400" dirty="0">
              <a:latin typeface="Fira sans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Fira sans"/>
              </a:rPr>
              <a:t>If inserted in given order, </a:t>
            </a:r>
            <a:r>
              <a:rPr lang="en-US" dirty="0" smtClean="0">
                <a:latin typeface="Fira sans"/>
              </a:rPr>
              <a:t>what </a:t>
            </a:r>
            <a:r>
              <a:rPr lang="en-US" dirty="0">
                <a:latin typeface="Fira sans"/>
              </a:rPr>
              <a:t>is the tree?  </a:t>
            </a:r>
            <a:br>
              <a:rPr lang="en-US" dirty="0">
                <a:latin typeface="Fira sans"/>
              </a:rPr>
            </a:br>
            <a:endParaRPr lang="en-US" sz="1600" dirty="0">
              <a:latin typeface="Fira sans"/>
            </a:endParaRPr>
          </a:p>
          <a:p>
            <a:pPr>
              <a:lnSpc>
                <a:spcPct val="120000"/>
              </a:lnSpc>
            </a:pPr>
            <a:r>
              <a:rPr lang="en-US" dirty="0" smtClean="0">
                <a:latin typeface="Fira sans"/>
              </a:rPr>
              <a:t>Is </a:t>
            </a:r>
            <a:r>
              <a:rPr lang="en-US" dirty="0">
                <a:latin typeface="Fira sans"/>
              </a:rPr>
              <a:t>inserting in the reverse order any better?</a:t>
            </a:r>
          </a:p>
        </p:txBody>
      </p:sp>
      <p:pic>
        <p:nvPicPr>
          <p:cNvPr id="85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9" name="Picture 88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24696" y="549594"/>
            <a:ext cx="8894900" cy="11430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Marcellus"/>
              </a:rPr>
              <a:t>AVL tree</a:t>
            </a:r>
          </a:p>
        </p:txBody>
      </p:sp>
    </p:spTree>
    <p:extLst>
      <p:ext uri="{BB962C8B-B14F-4D97-AF65-F5344CB8AC3E}">
        <p14:creationId xmlns:p14="http://schemas.microsoft.com/office/powerpoint/2010/main" val="322345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Problem: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Worst-case running time: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find</a:t>
            </a:r>
            <a:r>
              <a:rPr lang="en-US" dirty="0"/>
              <a:t>,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insert</a:t>
            </a:r>
            <a:r>
              <a:rPr lang="en-US" dirty="0"/>
              <a:t>,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delete</a:t>
            </a: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buildTree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85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9" name="Picture 88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24696" y="549594"/>
            <a:ext cx="8894900" cy="11430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Marcellus"/>
              </a:rPr>
              <a:t>BST: Efficiency of Operations?</a:t>
            </a:r>
          </a:p>
        </p:txBody>
      </p:sp>
    </p:spTree>
    <p:extLst>
      <p:ext uri="{BB962C8B-B14F-4D97-AF65-F5344CB8AC3E}">
        <p14:creationId xmlns:p14="http://schemas.microsoft.com/office/powerpoint/2010/main" val="322345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33400" indent="-533400">
              <a:buNone/>
            </a:pPr>
            <a:r>
              <a:rPr lang="en-US" i="1" dirty="0"/>
              <a:t>Observation</a:t>
            </a:r>
          </a:p>
          <a:p>
            <a:pPr marL="0" indent="0">
              <a:buNone/>
            </a:pPr>
            <a:endParaRPr lang="en-US" i="1" dirty="0">
              <a:sym typeface="Symbol" pitchFamily="18" charset="2"/>
            </a:endParaRPr>
          </a:p>
          <a:p>
            <a:pPr marL="533400" indent="-533400">
              <a:buNone/>
            </a:pPr>
            <a:r>
              <a:rPr lang="en-US" i="1" dirty="0" smtClean="0">
                <a:sym typeface="Symbol" pitchFamily="18" charset="2"/>
              </a:rPr>
              <a:t>Solution</a:t>
            </a:r>
            <a:r>
              <a:rPr lang="en-US" dirty="0">
                <a:sym typeface="Symbol" pitchFamily="18" charset="2"/>
              </a:rPr>
              <a:t>:  Require a </a:t>
            </a:r>
            <a:r>
              <a:rPr lang="en-US" b="1" dirty="0">
                <a:solidFill>
                  <a:schemeClr val="accent1"/>
                </a:solidFill>
                <a:sym typeface="Symbol" pitchFamily="18" charset="2"/>
              </a:rPr>
              <a:t>Balance Condition</a:t>
            </a:r>
            <a:r>
              <a:rPr lang="en-US" dirty="0">
                <a:solidFill>
                  <a:schemeClr val="accent1"/>
                </a:solidFill>
                <a:sym typeface="Symbol" pitchFamily="18" charset="2"/>
              </a:rPr>
              <a:t> </a:t>
            </a:r>
            <a:r>
              <a:rPr lang="en-US" dirty="0">
                <a:sym typeface="Symbol" pitchFamily="18" charset="2"/>
              </a:rPr>
              <a:t>that</a:t>
            </a:r>
          </a:p>
          <a:p>
            <a:pPr marL="533400" indent="-533400">
              <a:buFontTx/>
              <a:buAutoNum type="arabicPeriod"/>
            </a:pPr>
            <a:endParaRPr lang="en-US" b="1" dirty="0">
              <a:solidFill>
                <a:schemeClr val="accent1"/>
              </a:solidFill>
            </a:endParaRPr>
          </a:p>
          <a:p>
            <a:r>
              <a:rPr lang="en-US" dirty="0"/>
              <a:t>When we </a:t>
            </a:r>
            <a:r>
              <a:rPr lang="en-US" dirty="0">
                <a:solidFill>
                  <a:schemeClr val="accent1"/>
                </a:solidFill>
              </a:rPr>
              <a:t>build </a:t>
            </a:r>
            <a:r>
              <a:rPr lang="en-US" dirty="0"/>
              <a:t>the tree, make sure it’s balanced. </a:t>
            </a:r>
            <a:endParaRPr lang="en-US" sz="1800" dirty="0"/>
          </a:p>
          <a:p>
            <a:r>
              <a:rPr lang="en-US" dirty="0">
                <a:solidFill>
                  <a:schemeClr val="accent1"/>
                </a:solidFill>
              </a:rPr>
              <a:t>BUT</a:t>
            </a:r>
            <a:r>
              <a:rPr lang="en-US" dirty="0"/>
              <a:t>…Balancing a tree </a:t>
            </a:r>
            <a:r>
              <a:rPr lang="en-US" dirty="0">
                <a:solidFill>
                  <a:schemeClr val="accent1"/>
                </a:solidFill>
              </a:rPr>
              <a:t>only</a:t>
            </a:r>
            <a:r>
              <a:rPr lang="en-US" dirty="0"/>
              <a:t> at build time is insufficient.</a:t>
            </a:r>
            <a:endParaRPr lang="en-US" sz="1800" dirty="0"/>
          </a:p>
          <a:p>
            <a:r>
              <a:rPr lang="en-US" dirty="0"/>
              <a:t>We also need to also </a:t>
            </a:r>
            <a:r>
              <a:rPr lang="en-US" dirty="0">
                <a:solidFill>
                  <a:schemeClr val="accent1"/>
                </a:solidFill>
              </a:rPr>
              <a:t>keep</a:t>
            </a:r>
            <a:r>
              <a:rPr lang="en-US" dirty="0"/>
              <a:t> the tree balanced as we perform operations.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533400" indent="-533400">
              <a:buFontTx/>
              <a:buAutoNum type="arabicPeriod"/>
            </a:pP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85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9" name="Picture 88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24696" y="549594"/>
            <a:ext cx="8894900" cy="11430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Marcellus"/>
              </a:rPr>
              <a:t>How can we make a BST efficient?</a:t>
            </a:r>
          </a:p>
        </p:txBody>
      </p:sp>
    </p:spTree>
    <p:extLst>
      <p:ext uri="{BB962C8B-B14F-4D97-AF65-F5344CB8AC3E}">
        <p14:creationId xmlns:p14="http://schemas.microsoft.com/office/powerpoint/2010/main" val="322345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Left and right </a:t>
            </a:r>
            <a:r>
              <a:rPr lang="en-US" dirty="0" err="1"/>
              <a:t>subtrees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Left and right </a:t>
            </a:r>
            <a:r>
              <a:rPr lang="en-US" dirty="0" err="1"/>
              <a:t>subtrees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85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9" name="Picture 88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24696" y="549594"/>
            <a:ext cx="8894900" cy="11430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Marcellus"/>
              </a:rPr>
              <a:t>Potential Balance Conditions</a:t>
            </a:r>
          </a:p>
        </p:txBody>
      </p:sp>
    </p:spTree>
    <p:extLst>
      <p:ext uri="{BB962C8B-B14F-4D97-AF65-F5344CB8AC3E}">
        <p14:creationId xmlns:p14="http://schemas.microsoft.com/office/powerpoint/2010/main" val="322345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pic>
        <p:nvPicPr>
          <p:cNvPr id="2050" name="Picture 2" descr="splay tree | Trees in Data Structur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36" y="944943"/>
            <a:ext cx="3963754" cy="175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eap Data Structure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23" y="3382455"/>
            <a:ext cx="4762500" cy="23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rie - Wikipedi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918" y="2702254"/>
            <a:ext cx="3457436" cy="324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488918" y="5988424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tx2"/>
                </a:solidFill>
              </a:rPr>
              <a:t>Trie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23973" y="6141123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Heap (</a:t>
            </a:r>
            <a:r>
              <a:rPr lang="en-US" sz="2400" b="1" dirty="0" err="1" smtClean="0">
                <a:solidFill>
                  <a:schemeClr val="tx2"/>
                </a:solidFill>
              </a:rPr>
              <a:t>MinHeap</a:t>
            </a:r>
            <a:r>
              <a:rPr lang="en-US" sz="2400" b="1" dirty="0" smtClean="0">
                <a:solidFill>
                  <a:schemeClr val="tx2"/>
                </a:solidFill>
              </a:rPr>
              <a:t>)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33800" y="605135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Splay Tree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06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latin typeface="Fira sans"/>
              </a:rPr>
              <a:t>An AVL tree is a self-balancing binary search tree.</a:t>
            </a:r>
          </a:p>
          <a:p>
            <a:pPr marL="0" indent="0">
              <a:buNone/>
            </a:pPr>
            <a:endParaRPr lang="en-US" dirty="0">
              <a:latin typeface="Fira sans"/>
            </a:endParaRPr>
          </a:p>
          <a:p>
            <a:pPr marL="0" indent="0">
              <a:buNone/>
            </a:pPr>
            <a:r>
              <a:rPr lang="en-US" dirty="0">
                <a:latin typeface="Fira sans"/>
              </a:rPr>
              <a:t>Structural properties</a:t>
            </a:r>
          </a:p>
          <a:p>
            <a:pPr marL="0" indent="0">
              <a:buNone/>
            </a:pPr>
            <a:r>
              <a:rPr lang="en-US" dirty="0">
                <a:latin typeface="Fira sans"/>
              </a:rPr>
              <a:t>Binary tree property (same as BST)</a:t>
            </a:r>
          </a:p>
          <a:p>
            <a:pPr marL="0" indent="0">
              <a:buNone/>
            </a:pPr>
            <a:r>
              <a:rPr lang="en-US" dirty="0">
                <a:latin typeface="Fira sans"/>
              </a:rPr>
              <a:t>Order property (same as for BST)</a:t>
            </a:r>
            <a:br>
              <a:rPr lang="en-US" dirty="0">
                <a:latin typeface="Fira sans"/>
              </a:rPr>
            </a:br>
            <a:endParaRPr lang="en-US" dirty="0">
              <a:latin typeface="Fira sans"/>
            </a:endParaRPr>
          </a:p>
          <a:p>
            <a:pPr marL="0" indent="0">
              <a:buNone/>
            </a:pPr>
            <a:r>
              <a:rPr lang="en-US" dirty="0">
                <a:latin typeface="Fira sans"/>
              </a:rPr>
              <a:t>Balance condition:</a:t>
            </a:r>
            <a:br>
              <a:rPr lang="en-US" dirty="0">
                <a:latin typeface="Fira sans"/>
              </a:rPr>
            </a:br>
            <a:r>
              <a:rPr lang="en-US" dirty="0">
                <a:latin typeface="Fira sans"/>
              </a:rPr>
              <a:t>balance of every node is between -1 and 1</a:t>
            </a:r>
            <a:br>
              <a:rPr lang="en-US" dirty="0">
                <a:latin typeface="Fira sans"/>
              </a:rPr>
            </a:br>
            <a:r>
              <a:rPr lang="en-US" dirty="0">
                <a:latin typeface="Fira sans"/>
              </a:rPr>
              <a:t/>
            </a:r>
            <a:br>
              <a:rPr lang="en-US" dirty="0">
                <a:latin typeface="Fira sans"/>
              </a:rPr>
            </a:br>
            <a:r>
              <a:rPr lang="en-US" dirty="0">
                <a:latin typeface="Fira sans"/>
              </a:rPr>
              <a:t>where balance(node) = height(</a:t>
            </a:r>
            <a:r>
              <a:rPr lang="en-US" dirty="0" err="1">
                <a:latin typeface="Fira sans"/>
              </a:rPr>
              <a:t>node.left</a:t>
            </a:r>
            <a:r>
              <a:rPr lang="en-US" dirty="0">
                <a:latin typeface="Fira sans"/>
              </a:rPr>
              <a:t>) – height(</a:t>
            </a:r>
            <a:r>
              <a:rPr lang="en-US" dirty="0" err="1">
                <a:latin typeface="Fira sans"/>
              </a:rPr>
              <a:t>node.right</a:t>
            </a:r>
            <a:r>
              <a:rPr lang="en-US" dirty="0">
                <a:latin typeface="Fira sans"/>
              </a:rPr>
              <a:t>)</a:t>
            </a:r>
          </a:p>
          <a:p>
            <a:pPr marL="0" indent="0">
              <a:buNone/>
            </a:pPr>
            <a:endParaRPr lang="en-US" dirty="0">
              <a:latin typeface="Fira sans"/>
            </a:endParaRPr>
          </a:p>
        </p:txBody>
      </p:sp>
      <p:pic>
        <p:nvPicPr>
          <p:cNvPr id="85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9" name="Picture 88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24696" y="549594"/>
            <a:ext cx="8894900" cy="11430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Marcellus"/>
              </a:rPr>
              <a:t>The AVL Tree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322345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#1: Is this an AVL Tree?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5"/>
            <a:ext cx="3970532" cy="4351338"/>
          </a:xfrm>
        </p:spPr>
        <p:txBody>
          <a:bodyPr>
            <a:norm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2000" dirty="0" smtClean="0">
                <a:solidFill>
                  <a:schemeClr val="accent1"/>
                </a:solidFill>
              </a:rPr>
              <a:t>Balance Condition:</a:t>
            </a:r>
            <a:r>
              <a:rPr lang="en-US" sz="2000" dirty="0">
                <a:solidFill>
                  <a:srgbClr val="0000FF"/>
                </a:solidFill>
              </a:rPr>
              <a:t/>
            </a:r>
            <a:br>
              <a:rPr lang="en-US" sz="2000" dirty="0">
                <a:solidFill>
                  <a:srgbClr val="0000FF"/>
                </a:solidFill>
              </a:rPr>
            </a:br>
            <a:r>
              <a:rPr lang="en-US" sz="2000" dirty="0"/>
              <a:t>balance of every node is between -1 and 1</a:t>
            </a:r>
            <a:br>
              <a:rPr lang="en-US" sz="20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where balance(</a:t>
            </a:r>
            <a:r>
              <a:rPr lang="en-US" sz="1800" i="1" dirty="0"/>
              <a:t>node</a:t>
            </a:r>
            <a:r>
              <a:rPr lang="en-US" sz="1800" dirty="0"/>
              <a:t>) = </a:t>
            </a:r>
            <a:br>
              <a:rPr lang="en-US" sz="1800" dirty="0"/>
            </a:br>
            <a:r>
              <a:rPr lang="en-US" sz="1800" dirty="0" smtClean="0"/>
              <a:t>	height(</a:t>
            </a:r>
            <a:r>
              <a:rPr lang="en-US" sz="1800" i="1" dirty="0" err="1" smtClean="0"/>
              <a:t>node</a:t>
            </a:r>
            <a:r>
              <a:rPr lang="en-US" sz="1800" dirty="0" err="1" smtClean="0"/>
              <a:t>.left</a:t>
            </a:r>
            <a:r>
              <a:rPr lang="en-US" sz="1800" dirty="0"/>
              <a:t>) – height(</a:t>
            </a:r>
            <a:r>
              <a:rPr lang="en-US" sz="1800" i="1" dirty="0" err="1"/>
              <a:t>node</a:t>
            </a:r>
            <a:r>
              <a:rPr lang="en-US" sz="1800" dirty="0" err="1"/>
              <a:t>.right</a:t>
            </a:r>
            <a:r>
              <a:rPr lang="en-US" sz="1800" dirty="0" smtClean="0"/>
              <a:t>)</a:t>
            </a:r>
            <a:endParaRPr lang="en-US" sz="1800" dirty="0">
              <a:solidFill>
                <a:schemeClr val="accent2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4437257" y="1939096"/>
            <a:ext cx="3990471" cy="4124396"/>
            <a:chOff x="2451772" y="2438400"/>
            <a:chExt cx="5320628" cy="2346325"/>
          </a:xfrm>
        </p:grpSpPr>
        <p:sp>
          <p:nvSpPr>
            <p:cNvPr id="4" name="Oval 3"/>
            <p:cNvSpPr>
              <a:spLocks noChangeAspect="1"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451600" y="37719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/>
                <a:t>11</a:t>
              </a:r>
            </a:p>
          </p:txBody>
        </p:sp>
        <p:sp>
          <p:nvSpPr>
            <p:cNvPr id="5" name="Oval 5"/>
            <p:cNvSpPr>
              <a:spLocks noChangeAspect="1"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2451772" y="377677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 dirty="0"/>
                <a:t>1</a:t>
              </a:r>
            </a:p>
          </p:txBody>
        </p:sp>
        <p:sp>
          <p:nvSpPr>
            <p:cNvPr id="6" name="Oval 6"/>
            <p:cNvSpPr>
              <a:spLocks noChangeAspect="1"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5740400" y="31051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 dirty="0"/>
                <a:t>8</a:t>
              </a:r>
            </a:p>
          </p:txBody>
        </p:sp>
        <p:sp>
          <p:nvSpPr>
            <p:cNvPr id="7" name="Oval 7"/>
            <p:cNvSpPr>
              <a:spLocks noChangeAspect="1"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253677" y="3067898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 dirty="0"/>
                <a:t>4</a:t>
              </a:r>
            </a:p>
          </p:txBody>
        </p:sp>
        <p:sp>
          <p:nvSpPr>
            <p:cNvPr id="8" name="Oval 8"/>
            <p:cNvSpPr>
              <a:spLocks noChangeAspect="1"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318000" y="24384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 dirty="0"/>
                <a:t>6</a:t>
              </a:r>
            </a:p>
          </p:txBody>
        </p:sp>
        <p:cxnSp>
          <p:nvCxnSpPr>
            <p:cNvPr id="9" name="AutoShape 9"/>
            <p:cNvCxnSpPr>
              <a:cxnSpLocks noChangeShapeType="1"/>
              <a:stCxn id="8" idx="3"/>
              <a:endCxn id="7" idx="0"/>
            </p:cNvCxnSpPr>
            <p:nvPr>
              <p:custDataLst>
                <p:tags r:id="rId6"/>
              </p:custDataLst>
            </p:nvPr>
          </p:nvCxnSpPr>
          <p:spPr bwMode="auto">
            <a:xfrm flipH="1">
              <a:off x="3507677" y="2682303"/>
              <a:ext cx="884718" cy="38559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0" name="AutoShape 10"/>
            <p:cNvCxnSpPr>
              <a:cxnSpLocks noChangeShapeType="1"/>
            </p:cNvCxnSpPr>
            <p:nvPr>
              <p:custDataLst>
                <p:tags r:id="rId7"/>
              </p:custDataLst>
            </p:nvPr>
          </p:nvCxnSpPr>
          <p:spPr bwMode="auto">
            <a:xfrm>
              <a:off x="4751388" y="2701925"/>
              <a:ext cx="1243012" cy="384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1" name="AutoShape 12"/>
            <p:cNvCxnSpPr>
              <a:cxnSpLocks noChangeShapeType="1"/>
            </p:cNvCxnSpPr>
            <p:nvPr>
              <p:custDataLst>
                <p:tags r:id="rId8"/>
              </p:custDataLst>
            </p:nvPr>
          </p:nvCxnSpPr>
          <p:spPr bwMode="auto">
            <a:xfrm>
              <a:off x="6173788" y="3368675"/>
              <a:ext cx="531812" cy="384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2" name="AutoShape 13"/>
            <p:cNvCxnSpPr>
              <a:cxnSpLocks noChangeShapeType="1"/>
              <a:stCxn id="7" idx="3"/>
              <a:endCxn id="5" idx="0"/>
            </p:cNvCxnSpPr>
            <p:nvPr>
              <p:custDataLst>
                <p:tags r:id="rId9"/>
              </p:custDataLst>
            </p:nvPr>
          </p:nvCxnSpPr>
          <p:spPr bwMode="auto">
            <a:xfrm flipH="1">
              <a:off x="2705772" y="3311802"/>
              <a:ext cx="622300" cy="46496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13" name="Oval 44"/>
            <p:cNvSpPr>
              <a:spLocks noChangeAspect="1"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5537200" y="4498975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/>
                <a:t>10</a:t>
              </a:r>
            </a:p>
          </p:txBody>
        </p:sp>
        <p:cxnSp>
          <p:nvCxnSpPr>
            <p:cNvPr id="14" name="AutoShape 45"/>
            <p:cNvCxnSpPr>
              <a:cxnSpLocks noChangeShapeType="1"/>
            </p:cNvCxnSpPr>
            <p:nvPr>
              <p:custDataLst>
                <p:tags r:id="rId11"/>
              </p:custDataLst>
            </p:nvPr>
          </p:nvCxnSpPr>
          <p:spPr bwMode="auto">
            <a:xfrm flipH="1">
              <a:off x="5867400" y="4035425"/>
              <a:ext cx="658813" cy="444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15" name="Oval 46"/>
            <p:cNvSpPr>
              <a:spLocks noChangeAspect="1"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7264400" y="44958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 dirty="0"/>
                <a:t>12</a:t>
              </a:r>
            </a:p>
          </p:txBody>
        </p:sp>
        <p:cxnSp>
          <p:nvCxnSpPr>
            <p:cNvPr id="16" name="AutoShape 47"/>
            <p:cNvCxnSpPr>
              <a:cxnSpLocks noChangeShapeType="1"/>
              <a:endCxn id="15" idx="0"/>
            </p:cNvCxnSpPr>
            <p:nvPr>
              <p:custDataLst>
                <p:tags r:id="rId13"/>
              </p:custDataLst>
            </p:nvPr>
          </p:nvCxnSpPr>
          <p:spPr bwMode="auto">
            <a:xfrm>
              <a:off x="6885205" y="4015803"/>
              <a:ext cx="633195" cy="47999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17" name="Oval 48"/>
            <p:cNvSpPr>
              <a:spLocks noChangeAspect="1"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4851400" y="38163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/>
                <a:t>7</a:t>
              </a:r>
            </a:p>
          </p:txBody>
        </p:sp>
        <p:cxnSp>
          <p:nvCxnSpPr>
            <p:cNvPr id="18" name="AutoShape 49"/>
            <p:cNvCxnSpPr>
              <a:cxnSpLocks noChangeShapeType="1"/>
            </p:cNvCxnSpPr>
            <p:nvPr>
              <p:custDataLst>
                <p:tags r:id="rId15"/>
              </p:custDataLst>
            </p:nvPr>
          </p:nvCxnSpPr>
          <p:spPr bwMode="auto">
            <a:xfrm flipH="1">
              <a:off x="5181600" y="3352800"/>
              <a:ext cx="658813" cy="444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29978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smtClean="0"/>
              <a:t>#2: Is this an AVL Tree?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4366649" y="1544693"/>
            <a:ext cx="3733800" cy="4913201"/>
            <a:chOff x="2133600" y="2133600"/>
            <a:chExt cx="4978400" cy="2914650"/>
          </a:xfrm>
        </p:grpSpPr>
        <p:sp>
          <p:nvSpPr>
            <p:cNvPr id="4" name="Oval 15"/>
            <p:cNvSpPr>
              <a:spLocks noChangeAspect="1"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2844800" y="40767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/>
                <a:t>3</a:t>
              </a:r>
            </a:p>
          </p:txBody>
        </p:sp>
        <p:sp>
          <p:nvSpPr>
            <p:cNvPr id="5" name="Oval 16"/>
            <p:cNvSpPr>
              <a:spLocks noChangeAspect="1"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6604000" y="34671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/>
                <a:t>11</a:t>
              </a:r>
            </a:p>
          </p:txBody>
        </p:sp>
        <p:sp>
          <p:nvSpPr>
            <p:cNvPr id="6" name="Oval 17"/>
            <p:cNvSpPr>
              <a:spLocks noChangeAspect="1"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5181600" y="34671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 dirty="0"/>
                <a:t>7</a:t>
              </a:r>
            </a:p>
          </p:txBody>
        </p:sp>
        <p:sp>
          <p:nvSpPr>
            <p:cNvPr id="7" name="Oval 18"/>
            <p:cNvSpPr>
              <a:spLocks noChangeAspect="1"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133600" y="34480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/>
                <a:t>1</a:t>
              </a:r>
            </a:p>
          </p:txBody>
        </p:sp>
        <p:sp>
          <p:nvSpPr>
            <p:cNvPr id="8" name="Oval 19"/>
            <p:cNvSpPr>
              <a:spLocks noChangeAspect="1"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5892800" y="28003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/>
                <a:t>8</a:t>
              </a:r>
            </a:p>
          </p:txBody>
        </p:sp>
        <p:sp>
          <p:nvSpPr>
            <p:cNvPr id="9" name="Oval 20"/>
            <p:cNvSpPr>
              <a:spLocks noChangeAspect="1"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048000" y="28003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/>
                <a:t>4</a:t>
              </a:r>
            </a:p>
          </p:txBody>
        </p:sp>
        <p:sp>
          <p:nvSpPr>
            <p:cNvPr id="10" name="Oval 21"/>
            <p:cNvSpPr>
              <a:spLocks noChangeAspect="1"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4470400" y="21336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 dirty="0"/>
                <a:t>6</a:t>
              </a:r>
            </a:p>
          </p:txBody>
        </p:sp>
        <p:cxnSp>
          <p:nvCxnSpPr>
            <p:cNvPr id="11" name="AutoShape 22"/>
            <p:cNvCxnSpPr>
              <a:cxnSpLocks noChangeShapeType="1"/>
            </p:cNvCxnSpPr>
            <p:nvPr>
              <p:custDataLst>
                <p:tags r:id="rId8"/>
              </p:custDataLst>
            </p:nvPr>
          </p:nvCxnSpPr>
          <p:spPr bwMode="auto">
            <a:xfrm flipH="1">
              <a:off x="3302000" y="2397125"/>
              <a:ext cx="1243013" cy="384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2" name="AutoShape 23"/>
            <p:cNvCxnSpPr>
              <a:cxnSpLocks noChangeShapeType="1"/>
            </p:cNvCxnSpPr>
            <p:nvPr>
              <p:custDataLst>
                <p:tags r:id="rId9"/>
              </p:custDataLst>
            </p:nvPr>
          </p:nvCxnSpPr>
          <p:spPr bwMode="auto">
            <a:xfrm>
              <a:off x="4903788" y="2397125"/>
              <a:ext cx="1243013" cy="384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3" name="AutoShape 24"/>
            <p:cNvCxnSpPr>
              <a:cxnSpLocks noChangeShapeType="1"/>
            </p:cNvCxnSpPr>
            <p:nvPr>
              <p:custDataLst>
                <p:tags r:id="rId10"/>
              </p:custDataLst>
            </p:nvPr>
          </p:nvCxnSpPr>
          <p:spPr bwMode="auto">
            <a:xfrm flipH="1">
              <a:off x="5435600" y="3063875"/>
              <a:ext cx="531813" cy="384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4" name="AutoShape 25"/>
            <p:cNvCxnSpPr>
              <a:cxnSpLocks noChangeShapeType="1"/>
            </p:cNvCxnSpPr>
            <p:nvPr>
              <p:custDataLst>
                <p:tags r:id="rId11"/>
              </p:custDataLst>
            </p:nvPr>
          </p:nvCxnSpPr>
          <p:spPr bwMode="auto">
            <a:xfrm>
              <a:off x="6326188" y="3063875"/>
              <a:ext cx="531813" cy="384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5" name="AutoShape 26"/>
            <p:cNvCxnSpPr>
              <a:cxnSpLocks noChangeShapeType="1"/>
            </p:cNvCxnSpPr>
            <p:nvPr>
              <p:custDataLst>
                <p:tags r:id="rId12"/>
              </p:custDataLst>
            </p:nvPr>
          </p:nvCxnSpPr>
          <p:spPr bwMode="auto">
            <a:xfrm flipH="1">
              <a:off x="2387600" y="3063875"/>
              <a:ext cx="735013" cy="3651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6" name="AutoShape 27"/>
            <p:cNvCxnSpPr>
              <a:cxnSpLocks noChangeShapeType="1"/>
            </p:cNvCxnSpPr>
            <p:nvPr>
              <p:custDataLst>
                <p:tags r:id="rId13"/>
              </p:custDataLst>
            </p:nvPr>
          </p:nvCxnSpPr>
          <p:spPr bwMode="auto">
            <a:xfrm>
              <a:off x="2566988" y="3711575"/>
              <a:ext cx="531813" cy="3460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17" name="Oval 28"/>
            <p:cNvSpPr>
              <a:spLocks noChangeAspect="1"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336800" y="47625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/>
                <a:t>2</a:t>
              </a:r>
            </a:p>
          </p:txBody>
        </p:sp>
        <p:cxnSp>
          <p:nvCxnSpPr>
            <p:cNvPr id="18" name="AutoShape 29"/>
            <p:cNvCxnSpPr>
              <a:cxnSpLocks noChangeShapeType="1"/>
            </p:cNvCxnSpPr>
            <p:nvPr>
              <p:custDataLst>
                <p:tags r:id="rId15"/>
              </p:custDataLst>
            </p:nvPr>
          </p:nvCxnSpPr>
          <p:spPr bwMode="auto">
            <a:xfrm flipH="1">
              <a:off x="2770188" y="4381500"/>
              <a:ext cx="328613" cy="4032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19" name="Oval 34"/>
            <p:cNvSpPr>
              <a:spLocks noChangeAspect="1"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3759200" y="34480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/>
                <a:t>5</a:t>
              </a:r>
            </a:p>
          </p:txBody>
        </p:sp>
        <p:cxnSp>
          <p:nvCxnSpPr>
            <p:cNvPr id="20" name="AutoShape 35"/>
            <p:cNvCxnSpPr>
              <a:cxnSpLocks noChangeShapeType="1"/>
            </p:cNvCxnSpPr>
            <p:nvPr>
              <p:custDataLst>
                <p:tags r:id="rId17"/>
              </p:custDataLst>
            </p:nvPr>
          </p:nvCxnSpPr>
          <p:spPr bwMode="auto">
            <a:xfrm rot="16200000" flipH="1">
              <a:off x="3545504" y="2980353"/>
              <a:ext cx="403797" cy="53159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010367" cy="4351338"/>
          </a:xfrm>
        </p:spPr>
        <p:txBody>
          <a:bodyPr>
            <a:norm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2000" dirty="0">
                <a:solidFill>
                  <a:schemeClr val="accent1"/>
                </a:solidFill>
              </a:rPr>
              <a:t>Balance </a:t>
            </a:r>
            <a:r>
              <a:rPr lang="en-US" sz="2000" dirty="0" smtClean="0">
                <a:solidFill>
                  <a:schemeClr val="accent1"/>
                </a:solidFill>
              </a:rPr>
              <a:t>Condition:</a:t>
            </a:r>
            <a:r>
              <a:rPr lang="en-US" sz="2000" dirty="0">
                <a:solidFill>
                  <a:srgbClr val="0000FF"/>
                </a:solidFill>
              </a:rPr>
              <a:t/>
            </a:r>
            <a:br>
              <a:rPr lang="en-US" sz="2000" dirty="0">
                <a:solidFill>
                  <a:srgbClr val="0000FF"/>
                </a:solidFill>
              </a:rPr>
            </a:br>
            <a:r>
              <a:rPr lang="en-US" sz="2000" dirty="0"/>
              <a:t>balance of every node is between -1 and 1</a:t>
            </a:r>
            <a:br>
              <a:rPr lang="en-US" sz="20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where balance(</a:t>
            </a:r>
            <a:r>
              <a:rPr lang="en-US" sz="1800" i="1" dirty="0"/>
              <a:t>node</a:t>
            </a:r>
            <a:r>
              <a:rPr lang="en-US" sz="1800" dirty="0"/>
              <a:t>) = </a:t>
            </a:r>
            <a:br>
              <a:rPr lang="en-US" sz="1800" dirty="0"/>
            </a:br>
            <a:r>
              <a:rPr lang="en-US" sz="1800" dirty="0" smtClean="0"/>
              <a:t>	height(</a:t>
            </a:r>
            <a:r>
              <a:rPr lang="en-US" sz="1800" i="1" dirty="0" err="1" smtClean="0"/>
              <a:t>node</a:t>
            </a:r>
            <a:r>
              <a:rPr lang="en-US" sz="1800" dirty="0" err="1" smtClean="0"/>
              <a:t>.left</a:t>
            </a:r>
            <a:r>
              <a:rPr lang="en-US" sz="1800" dirty="0"/>
              <a:t>) – height(</a:t>
            </a:r>
            <a:r>
              <a:rPr lang="en-US" sz="1800" i="1" dirty="0" err="1"/>
              <a:t>node</a:t>
            </a:r>
            <a:r>
              <a:rPr lang="en-US" sz="1800" dirty="0" err="1"/>
              <a:t>.right</a:t>
            </a:r>
            <a:r>
              <a:rPr lang="en-US" sz="1800" dirty="0" smtClean="0"/>
              <a:t>)</a:t>
            </a:r>
            <a:endParaRPr lang="en-US" sz="1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72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AVL Trees</a:t>
            </a:r>
            <a:endParaRPr lang="en-US" dirty="0"/>
          </a:p>
        </p:txBody>
      </p:sp>
      <p:cxnSp>
        <p:nvCxnSpPr>
          <p:cNvPr id="4" name="AutoShape 2"/>
          <p:cNvCxnSpPr>
            <a:cxnSpLocks noChangeShapeType="1"/>
          </p:cNvCxnSpPr>
          <p:nvPr>
            <p:custDataLst>
              <p:tags r:id="rId1"/>
            </p:custDataLst>
          </p:nvPr>
        </p:nvCxnSpPr>
        <p:spPr bwMode="auto">
          <a:xfrm>
            <a:off x="3395634" y="2504069"/>
            <a:ext cx="901268" cy="76169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5" name="Oval 5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4096248" y="3292105"/>
            <a:ext cx="401307" cy="526821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20</a:t>
            </a:r>
          </a:p>
        </p:txBody>
      </p:sp>
      <p:sp>
        <p:nvSpPr>
          <p:cNvPr id="6" name="Oval 6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2491020" y="4486234"/>
            <a:ext cx="401307" cy="526821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9</a:t>
            </a:r>
          </a:p>
        </p:txBody>
      </p:sp>
      <p:sp>
        <p:nvSpPr>
          <p:cNvPr id="7" name="Oval 7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auto">
          <a:xfrm>
            <a:off x="1367360" y="4486234"/>
            <a:ext cx="401307" cy="526821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8" name="Oval 8"/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auto">
          <a:xfrm>
            <a:off x="3614680" y="4451112"/>
            <a:ext cx="401307" cy="526821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15</a:t>
            </a:r>
          </a:p>
        </p:txBody>
      </p:sp>
      <p:sp>
        <p:nvSpPr>
          <p:cNvPr id="9" name="Oval 9"/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auto">
          <a:xfrm>
            <a:off x="1929191" y="3256984"/>
            <a:ext cx="401307" cy="526821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0" name="Oval 10"/>
          <p:cNvSpPr>
            <a:spLocks noChangeAspect="1" noChangeArrowheads="1"/>
          </p:cNvSpPr>
          <p:nvPr>
            <p:custDataLst>
              <p:tags r:id="rId7"/>
            </p:custDataLst>
          </p:nvPr>
        </p:nvSpPr>
        <p:spPr bwMode="auto">
          <a:xfrm>
            <a:off x="3052850" y="2027734"/>
            <a:ext cx="401307" cy="52682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10</a:t>
            </a:r>
          </a:p>
        </p:txBody>
      </p:sp>
      <p:cxnSp>
        <p:nvCxnSpPr>
          <p:cNvPr id="11" name="AutoShape 11"/>
          <p:cNvCxnSpPr>
            <a:cxnSpLocks noChangeShapeType="1"/>
          </p:cNvCxnSpPr>
          <p:nvPr>
            <p:custDataLst>
              <p:tags r:id="rId8"/>
            </p:custDataLst>
          </p:nvPr>
        </p:nvCxnSpPr>
        <p:spPr bwMode="auto">
          <a:xfrm flipH="1">
            <a:off x="2129845" y="2504068"/>
            <a:ext cx="981530" cy="72657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2" name="AutoShape 12"/>
          <p:cNvCxnSpPr>
            <a:cxnSpLocks noChangeShapeType="1"/>
          </p:cNvCxnSpPr>
          <p:nvPr>
            <p:custDataLst>
              <p:tags r:id="rId9"/>
            </p:custDataLst>
          </p:nvPr>
        </p:nvCxnSpPr>
        <p:spPr bwMode="auto">
          <a:xfrm flipH="1">
            <a:off x="3815333" y="3768440"/>
            <a:ext cx="339440" cy="65633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3" name="AutoShape 13"/>
          <p:cNvCxnSpPr>
            <a:cxnSpLocks noChangeShapeType="1"/>
          </p:cNvCxnSpPr>
          <p:nvPr>
            <p:custDataLst>
              <p:tags r:id="rId10"/>
            </p:custDataLst>
          </p:nvPr>
        </p:nvCxnSpPr>
        <p:spPr bwMode="auto">
          <a:xfrm flipH="1">
            <a:off x="1568014" y="3733318"/>
            <a:ext cx="419701" cy="72657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" name="AutoShape 14"/>
          <p:cNvCxnSpPr>
            <a:cxnSpLocks noChangeShapeType="1"/>
          </p:cNvCxnSpPr>
          <p:nvPr>
            <p:custDataLst>
              <p:tags r:id="rId11"/>
            </p:custDataLst>
          </p:nvPr>
        </p:nvCxnSpPr>
        <p:spPr bwMode="auto">
          <a:xfrm>
            <a:off x="2271974" y="3733318"/>
            <a:ext cx="419700" cy="72657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5" name="Oval 15"/>
          <p:cNvSpPr>
            <a:spLocks noChangeAspect="1" noChangeArrowheads="1"/>
          </p:cNvSpPr>
          <p:nvPr>
            <p:custDataLst>
              <p:tags r:id="rId12"/>
            </p:custDataLst>
          </p:nvPr>
        </p:nvSpPr>
        <p:spPr bwMode="auto">
          <a:xfrm>
            <a:off x="4658078" y="4451112"/>
            <a:ext cx="401307" cy="526821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30</a:t>
            </a:r>
          </a:p>
        </p:txBody>
      </p:sp>
      <p:sp>
        <p:nvSpPr>
          <p:cNvPr id="16" name="Oval 16"/>
          <p:cNvSpPr>
            <a:spLocks noChangeAspect="1" noChangeArrowheads="1"/>
          </p:cNvSpPr>
          <p:nvPr>
            <p:custDataLst>
              <p:tags r:id="rId13"/>
            </p:custDataLst>
          </p:nvPr>
        </p:nvSpPr>
        <p:spPr bwMode="auto">
          <a:xfrm>
            <a:off x="3935725" y="5715484"/>
            <a:ext cx="401307" cy="526821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17</a:t>
            </a:r>
          </a:p>
        </p:txBody>
      </p:sp>
      <p:sp>
        <p:nvSpPr>
          <p:cNvPr id="17" name="Oval 17"/>
          <p:cNvSpPr>
            <a:spLocks noChangeAspect="1" noChangeArrowheads="1"/>
          </p:cNvSpPr>
          <p:nvPr>
            <p:custDataLst>
              <p:tags r:id="rId14"/>
            </p:custDataLst>
          </p:nvPr>
        </p:nvSpPr>
        <p:spPr bwMode="auto">
          <a:xfrm>
            <a:off x="2089713" y="5715484"/>
            <a:ext cx="401307" cy="526821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7</a:t>
            </a:r>
          </a:p>
        </p:txBody>
      </p:sp>
      <p:cxnSp>
        <p:nvCxnSpPr>
          <p:cNvPr id="18" name="AutoShape 18"/>
          <p:cNvCxnSpPr>
            <a:cxnSpLocks noChangeShapeType="1"/>
          </p:cNvCxnSpPr>
          <p:nvPr>
            <p:custDataLst>
              <p:tags r:id="rId15"/>
            </p:custDataLst>
          </p:nvPr>
        </p:nvCxnSpPr>
        <p:spPr bwMode="auto">
          <a:xfrm flipH="1">
            <a:off x="2290367" y="4962568"/>
            <a:ext cx="259178" cy="72657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9" name="AutoShape 19"/>
          <p:cNvCxnSpPr>
            <a:cxnSpLocks noChangeShapeType="1"/>
          </p:cNvCxnSpPr>
          <p:nvPr>
            <p:custDataLst>
              <p:tags r:id="rId16"/>
            </p:custDataLst>
          </p:nvPr>
        </p:nvCxnSpPr>
        <p:spPr bwMode="auto">
          <a:xfrm>
            <a:off x="3957463" y="4927447"/>
            <a:ext cx="178916" cy="76169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" name="AutoShape 20"/>
          <p:cNvCxnSpPr>
            <a:cxnSpLocks noChangeShapeType="1"/>
          </p:cNvCxnSpPr>
          <p:nvPr>
            <p:custDataLst>
              <p:tags r:id="rId17"/>
            </p:custDataLst>
          </p:nvPr>
        </p:nvCxnSpPr>
        <p:spPr bwMode="auto">
          <a:xfrm>
            <a:off x="4439032" y="3768440"/>
            <a:ext cx="419700" cy="65633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21" name="Text Box 21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1200149" y="4113068"/>
            <a:ext cx="3401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2" name="Text Box 22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1922502" y="5272075"/>
            <a:ext cx="3401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3" name="Text Box 23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4169821" y="5294026"/>
            <a:ext cx="3401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4" name="Text Box 24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4892173" y="4029654"/>
            <a:ext cx="3401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5" name="Text Box 25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3454156" y="4029654"/>
            <a:ext cx="3401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6" name="Text Box 26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2725116" y="4029654"/>
            <a:ext cx="3401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7" name="Text Box 27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1681717" y="2870647"/>
            <a:ext cx="3401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8" name="Text Box 28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4410605" y="2870647"/>
            <a:ext cx="3401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9" name="Text Box 29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2892327" y="1584325"/>
            <a:ext cx="3401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4529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5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insert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lvl="0" indent="-3429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lang="en-US" kern="0" dirty="0"/>
              <a:t>Insert(</a:t>
            </a:r>
            <a:r>
              <a:rPr lang="en-US" kern="0" dirty="0">
                <a:solidFill>
                  <a:schemeClr val="accent2"/>
                </a:solidFill>
              </a:rPr>
              <a:t>6</a:t>
            </a:r>
            <a:r>
              <a:rPr lang="en-US" kern="0" dirty="0"/>
              <a:t>)</a:t>
            </a:r>
          </a:p>
          <a:p>
            <a:pPr marL="342900" lvl="0" indent="-3429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lang="en-US" kern="0" dirty="0"/>
              <a:t>Insert(</a:t>
            </a:r>
            <a:r>
              <a:rPr lang="en-US" kern="0" dirty="0">
                <a:solidFill>
                  <a:schemeClr val="accent2"/>
                </a:solidFill>
              </a:rPr>
              <a:t>3</a:t>
            </a:r>
            <a:r>
              <a:rPr lang="en-US" kern="0" dirty="0"/>
              <a:t>)</a:t>
            </a:r>
          </a:p>
          <a:p>
            <a:pPr marL="342900" lvl="0" indent="-3429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lang="en-US" kern="0" dirty="0"/>
              <a:t>Insert(</a:t>
            </a:r>
            <a:r>
              <a:rPr lang="en-US" kern="0" dirty="0">
                <a:solidFill>
                  <a:schemeClr val="accent2"/>
                </a:solidFill>
              </a:rPr>
              <a:t>1</a:t>
            </a:r>
            <a:r>
              <a:rPr lang="en-US" kern="0" dirty="0"/>
              <a:t>)</a:t>
            </a:r>
          </a:p>
          <a:p>
            <a:pPr marL="342900" lvl="0" indent="-3429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endParaRPr lang="en-US" kern="0" dirty="0"/>
          </a:p>
          <a:p>
            <a:pPr marL="342900" lvl="0" indent="-3429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lang="en-US" kern="0" dirty="0"/>
              <a:t>Third </a:t>
            </a:r>
            <a:r>
              <a:rPr lang="en-US" kern="0" dirty="0" smtClean="0"/>
              <a:t>insertion</a:t>
            </a:r>
          </a:p>
          <a:p>
            <a:pPr marL="342900" lvl="0" indent="-3429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endParaRPr lang="en-US" kern="0" dirty="0" smtClean="0"/>
          </a:p>
          <a:p>
            <a:pPr marL="342900" lvl="0" indent="-3429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endParaRPr lang="en-US" kern="0" dirty="0"/>
          </a:p>
          <a:p>
            <a:pPr marL="342900" lvl="0" indent="-3429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lang="en-US" kern="0" dirty="0" smtClean="0"/>
              <a:t>What’s the only way to fix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83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Fix: Apply “Single Rotation”</a:t>
            </a:r>
            <a:endParaRPr lang="en-US" dirty="0"/>
          </a:p>
        </p:txBody>
      </p:sp>
      <p:sp>
        <p:nvSpPr>
          <p:cNvPr id="8" name="Oval 4" descr="50%"/>
          <p:cNvSpPr>
            <a:spLocks noChangeAspect="1" noChangeArrowheads="1"/>
          </p:cNvSpPr>
          <p:nvPr>
            <p:custDataLst>
              <p:tags r:id="rId1"/>
            </p:custDataLst>
          </p:nvPr>
        </p:nvSpPr>
        <p:spPr bwMode="auto">
          <a:xfrm>
            <a:off x="6138388" y="3881421"/>
            <a:ext cx="365522" cy="487363"/>
          </a:xfrm>
          <a:prstGeom prst="ellipse">
            <a:avLst/>
          </a:prstGeom>
          <a:pattFill prst="pct50">
            <a:fgClr>
              <a:srgbClr val="008000"/>
            </a:fgClr>
            <a:bgClr>
              <a:schemeClr val="bg1"/>
            </a:bgClr>
          </a:pattFill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9" name="Oval 5" descr="50%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5497830" y="4948222"/>
            <a:ext cx="366713" cy="487363"/>
          </a:xfrm>
          <a:prstGeom prst="ellipse">
            <a:avLst/>
          </a:prstGeom>
          <a:pattFill prst="pct50">
            <a:fgClr>
              <a:srgbClr val="CC9900"/>
            </a:fgClr>
            <a:bgClr>
              <a:srgbClr val="FFFFFF"/>
            </a:bgClr>
          </a:pattFill>
          <a:ln w="38100">
            <a:solidFill>
              <a:srgbClr val="CC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10" name="Oval 6" descr="50%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6755131" y="4948222"/>
            <a:ext cx="365522" cy="487363"/>
          </a:xfrm>
          <a:prstGeom prst="ellipse">
            <a:avLst/>
          </a:prstGeom>
          <a:pattFill prst="pct50">
            <a:fgClr>
              <a:srgbClr val="0000FF"/>
            </a:fgClr>
            <a:bgClr>
              <a:schemeClr val="bg1"/>
            </a:bgClr>
          </a:pattFill>
          <a:ln w="38100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dirty="0"/>
              <a:t>6</a:t>
            </a:r>
          </a:p>
        </p:txBody>
      </p:sp>
      <p:cxnSp>
        <p:nvCxnSpPr>
          <p:cNvPr id="11" name="AutoShape 7"/>
          <p:cNvCxnSpPr>
            <a:cxnSpLocks noChangeAspect="1" noChangeShapeType="1"/>
            <a:stCxn id="8" idx="3"/>
            <a:endCxn id="9" idx="0"/>
          </p:cNvCxnSpPr>
          <p:nvPr>
            <p:custDataLst>
              <p:tags r:id="rId4"/>
            </p:custDataLst>
          </p:nvPr>
        </p:nvCxnSpPr>
        <p:spPr bwMode="auto">
          <a:xfrm rot="5400000">
            <a:off x="5611147" y="4367452"/>
            <a:ext cx="650810" cy="5107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2" name="AutoShape 8"/>
          <p:cNvCxnSpPr>
            <a:cxnSpLocks noChangeAspect="1" noChangeShapeType="1"/>
            <a:stCxn id="8" idx="5"/>
            <a:endCxn id="10" idx="0"/>
          </p:cNvCxnSpPr>
          <p:nvPr>
            <p:custDataLst>
              <p:tags r:id="rId5"/>
            </p:custDataLst>
          </p:nvPr>
        </p:nvCxnSpPr>
        <p:spPr bwMode="auto">
          <a:xfrm rot="16200000" flipH="1">
            <a:off x="6368730" y="4379060"/>
            <a:ext cx="650810" cy="4875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6" name="AutoShape 12"/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auto">
          <a:xfrm>
            <a:off x="4285775" y="4338620"/>
            <a:ext cx="640556" cy="304800"/>
          </a:xfrm>
          <a:prstGeom prst="rightArrow">
            <a:avLst>
              <a:gd name="adj1" fmla="val 50000"/>
              <a:gd name="adj2" fmla="val 70052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Oval 13" descr="50%"/>
          <p:cNvSpPr>
            <a:spLocks noChangeAspect="1" noChangeArrowheads="1"/>
          </p:cNvSpPr>
          <p:nvPr>
            <p:custDataLst>
              <p:tags r:id="rId7"/>
            </p:custDataLst>
          </p:nvPr>
        </p:nvSpPr>
        <p:spPr bwMode="auto">
          <a:xfrm>
            <a:off x="3410538" y="3944980"/>
            <a:ext cx="366713" cy="488950"/>
          </a:xfrm>
          <a:prstGeom prst="ellipse">
            <a:avLst/>
          </a:prstGeom>
          <a:pattFill prst="pct50">
            <a:fgClr>
              <a:srgbClr val="0000FF"/>
            </a:fgClr>
            <a:bgClr>
              <a:schemeClr val="bg1"/>
            </a:bgClr>
          </a:pattFill>
          <a:ln w="38100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dirty="0"/>
              <a:t>6</a:t>
            </a:r>
          </a:p>
        </p:txBody>
      </p:sp>
      <p:sp>
        <p:nvSpPr>
          <p:cNvPr id="18" name="Oval 14" descr="50%"/>
          <p:cNvSpPr>
            <a:spLocks noChangeAspect="1" noChangeArrowheads="1"/>
          </p:cNvSpPr>
          <p:nvPr>
            <p:custDataLst>
              <p:tags r:id="rId8"/>
            </p:custDataLst>
          </p:nvPr>
        </p:nvSpPr>
        <p:spPr bwMode="auto">
          <a:xfrm>
            <a:off x="2781888" y="4738730"/>
            <a:ext cx="366713" cy="488950"/>
          </a:xfrm>
          <a:prstGeom prst="ellipse">
            <a:avLst/>
          </a:prstGeom>
          <a:pattFill prst="pct50">
            <a:fgClr>
              <a:srgbClr val="008000"/>
            </a:fgClr>
            <a:bgClr>
              <a:schemeClr val="bg1"/>
            </a:bgClr>
          </a:pattFill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dirty="0"/>
              <a:t>3</a:t>
            </a:r>
          </a:p>
        </p:txBody>
      </p:sp>
      <p:cxnSp>
        <p:nvCxnSpPr>
          <p:cNvPr id="20" name="AutoShape 16"/>
          <p:cNvCxnSpPr>
            <a:cxnSpLocks noChangeAspect="1" noChangeShapeType="1"/>
            <a:stCxn id="18" idx="3"/>
          </p:cNvCxnSpPr>
          <p:nvPr>
            <p:custDataLst>
              <p:tags r:id="rId9"/>
            </p:custDataLst>
          </p:nvPr>
        </p:nvCxnSpPr>
        <p:spPr bwMode="auto">
          <a:xfrm rot="5400000">
            <a:off x="2499146" y="5204139"/>
            <a:ext cx="384510" cy="28838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1" name="AutoShape 17"/>
          <p:cNvCxnSpPr>
            <a:cxnSpLocks noChangeAspect="1" noChangeShapeType="1"/>
            <a:stCxn id="17" idx="3"/>
            <a:endCxn id="18" idx="7"/>
          </p:cNvCxnSpPr>
          <p:nvPr>
            <p:custDataLst>
              <p:tags r:id="rId10"/>
            </p:custDataLst>
          </p:nvPr>
        </p:nvCxnSpPr>
        <p:spPr bwMode="auto">
          <a:xfrm flipH="1">
            <a:off x="3094897" y="4362325"/>
            <a:ext cx="369345" cy="44801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25" name="Text Box 24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028050" y="3852752"/>
            <a:ext cx="1689419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/>
              <a:t>AVL Property violated at node 6</a:t>
            </a:r>
          </a:p>
        </p:txBody>
      </p:sp>
      <p:sp>
        <p:nvSpPr>
          <p:cNvPr id="34" name="Oval 5" descr="50%"/>
          <p:cNvSpPr>
            <a:spLocks noChangeAspect="1" noChangeArrowheads="1"/>
          </p:cNvSpPr>
          <p:nvPr>
            <p:custDataLst>
              <p:tags r:id="rId12"/>
            </p:custDataLst>
          </p:nvPr>
        </p:nvSpPr>
        <p:spPr bwMode="auto">
          <a:xfrm>
            <a:off x="2258013" y="5500732"/>
            <a:ext cx="366713" cy="487363"/>
          </a:xfrm>
          <a:prstGeom prst="ellipse">
            <a:avLst/>
          </a:prstGeom>
          <a:pattFill prst="pct50">
            <a:fgClr>
              <a:srgbClr val="CC9900"/>
            </a:fgClr>
            <a:bgClr>
              <a:srgbClr val="FFFFFF"/>
            </a:bgClr>
          </a:pattFill>
          <a:ln w="38100">
            <a:solidFill>
              <a:srgbClr val="CC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0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6" grpId="0" animBg="1"/>
      <p:bldP spid="17" grpId="0" animBg="1"/>
      <p:bldP spid="18" grpId="0" animBg="1"/>
      <p:bldP spid="25" grpId="0"/>
      <p:bldP spid="34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i="1" dirty="0" smtClean="0">
                <a:solidFill>
                  <a:schemeClr val="accent1"/>
                </a:solidFill>
              </a:rPr>
              <a:t>Single rotation:</a:t>
            </a:r>
            <a:r>
              <a:rPr lang="en-US" b="1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The basic operation we’ll use to rebalance</a:t>
            </a:r>
          </a:p>
          <a:p>
            <a:pPr lvl="1"/>
            <a:r>
              <a:rPr lang="en-US" dirty="0" smtClean="0"/>
              <a:t>Move child of unbalanced node into parent position</a:t>
            </a:r>
          </a:p>
          <a:p>
            <a:pPr lvl="1"/>
            <a:r>
              <a:rPr lang="en-US" dirty="0" smtClean="0"/>
              <a:t>Parent becomes the “other” child (always okay in a BST!)</a:t>
            </a:r>
          </a:p>
          <a:p>
            <a:pPr lvl="1"/>
            <a:r>
              <a:rPr lang="en-US" dirty="0" smtClean="0"/>
              <a:t>Other subtrees move in only way BST allows (we’ll see in generalized example)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93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Rotations: Generalized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5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Generalizing our examples</a:t>
            </a:r>
            <a:r>
              <a:rPr lang="mr-IN" dirty="0" smtClean="0"/>
              <a:t>…</a:t>
            </a:r>
            <a:endParaRPr lang="en-US" dirty="0"/>
          </a:p>
        </p:txBody>
      </p:sp>
      <p:grpSp>
        <p:nvGrpSpPr>
          <p:cNvPr id="67" name="Group 66"/>
          <p:cNvGrpSpPr/>
          <p:nvPr/>
        </p:nvGrpSpPr>
        <p:grpSpPr>
          <a:xfrm>
            <a:off x="1951393" y="1573519"/>
            <a:ext cx="4256942" cy="4433356"/>
            <a:chOff x="2601856" y="1573519"/>
            <a:chExt cx="5675923" cy="4433356"/>
          </a:xfrm>
        </p:grpSpPr>
        <p:sp>
          <p:nvSpPr>
            <p:cNvPr id="5" name="Oval 1027"/>
            <p:cNvSpPr>
              <a:spLocks noChangeAspect="1"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7767524" y="4333530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30</a:t>
              </a:r>
            </a:p>
          </p:txBody>
        </p:sp>
        <p:sp>
          <p:nvSpPr>
            <p:cNvPr id="6" name="Oval 1028"/>
            <p:cNvSpPr>
              <a:spLocks noChangeAspect="1"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4848654" y="4361495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9</a:t>
              </a:r>
            </a:p>
          </p:txBody>
        </p:sp>
        <p:sp>
          <p:nvSpPr>
            <p:cNvPr id="7" name="Oval 1029"/>
            <p:cNvSpPr>
              <a:spLocks noChangeAspect="1"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084209" y="4314581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8" name="Oval 1030"/>
            <p:cNvSpPr>
              <a:spLocks noChangeAspect="1"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7088536" y="3145520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23</a:t>
              </a:r>
            </a:p>
          </p:txBody>
        </p:sp>
        <p:sp>
          <p:nvSpPr>
            <p:cNvPr id="9" name="Oval 1031"/>
            <p:cNvSpPr>
              <a:spLocks noChangeAspect="1"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039743" y="3145520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/>
                <a:t>5</a:t>
              </a:r>
            </a:p>
          </p:txBody>
        </p:sp>
        <p:sp>
          <p:nvSpPr>
            <p:cNvPr id="10" name="Oval 1032"/>
            <p:cNvSpPr>
              <a:spLocks noChangeAspect="1"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5433253" y="1967704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12</a:t>
              </a:r>
            </a:p>
          </p:txBody>
        </p:sp>
        <p:cxnSp>
          <p:nvCxnSpPr>
            <p:cNvPr id="11" name="AutoShape 1033"/>
            <p:cNvCxnSpPr>
              <a:cxnSpLocks noChangeShapeType="1"/>
              <a:stCxn id="10" idx="3"/>
              <a:endCxn id="9" idx="0"/>
            </p:cNvCxnSpPr>
            <p:nvPr>
              <p:custDataLst>
                <p:tags r:id="rId7"/>
              </p:custDataLst>
            </p:nvPr>
          </p:nvCxnSpPr>
          <p:spPr bwMode="auto">
            <a:xfrm flipH="1">
              <a:off x="4294871" y="2402171"/>
              <a:ext cx="1213107" cy="74334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" name="AutoShape 1034"/>
            <p:cNvCxnSpPr>
              <a:cxnSpLocks noChangeShapeType="1"/>
              <a:stCxn id="10" idx="5"/>
            </p:cNvCxnSpPr>
            <p:nvPr>
              <p:custDataLst>
                <p:tags r:id="rId8"/>
              </p:custDataLst>
            </p:nvPr>
          </p:nvCxnSpPr>
          <p:spPr bwMode="auto">
            <a:xfrm>
              <a:off x="5868783" y="2402171"/>
              <a:ext cx="1474880" cy="74334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3" name="AutoShape 1035"/>
            <p:cNvCxnSpPr>
              <a:cxnSpLocks noChangeShapeType="1"/>
              <a:endCxn id="5" idx="0"/>
            </p:cNvCxnSpPr>
            <p:nvPr>
              <p:custDataLst>
                <p:tags r:id="rId9"/>
              </p:custDataLst>
            </p:nvPr>
          </p:nvCxnSpPr>
          <p:spPr bwMode="auto">
            <a:xfrm>
              <a:off x="7524066" y="3579988"/>
              <a:ext cx="498586" cy="75354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4" name="AutoShape 1036"/>
            <p:cNvCxnSpPr>
              <a:cxnSpLocks noChangeShapeType="1"/>
              <a:stCxn id="9" idx="3"/>
              <a:endCxn id="7" idx="0"/>
            </p:cNvCxnSpPr>
            <p:nvPr>
              <p:custDataLst>
                <p:tags r:id="rId10"/>
              </p:custDataLst>
            </p:nvPr>
          </p:nvCxnSpPr>
          <p:spPr bwMode="auto">
            <a:xfrm flipH="1">
              <a:off x="3339337" y="3579987"/>
              <a:ext cx="775131" cy="73459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5" name="AutoShape 1037"/>
            <p:cNvCxnSpPr>
              <a:cxnSpLocks noChangeShapeType="1"/>
              <a:endCxn id="6" idx="0"/>
            </p:cNvCxnSpPr>
            <p:nvPr>
              <p:custDataLst>
                <p:tags r:id="rId11"/>
              </p:custDataLst>
            </p:nvPr>
          </p:nvCxnSpPr>
          <p:spPr bwMode="auto">
            <a:xfrm>
              <a:off x="4481041" y="3616207"/>
              <a:ext cx="622741" cy="74528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6" name="Oval 1038"/>
            <p:cNvSpPr>
              <a:spLocks noChangeAspect="1"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4391169" y="5497865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7</a:t>
              </a:r>
            </a:p>
          </p:txBody>
        </p:sp>
        <p:cxnSp>
          <p:nvCxnSpPr>
            <p:cNvPr id="17" name="AutoShape 1039"/>
            <p:cNvCxnSpPr>
              <a:cxnSpLocks noChangeShapeType="1"/>
              <a:stCxn id="6" idx="3"/>
              <a:endCxn id="16" idx="0"/>
            </p:cNvCxnSpPr>
            <p:nvPr>
              <p:custDataLst>
                <p:tags r:id="rId13"/>
              </p:custDataLst>
            </p:nvPr>
          </p:nvCxnSpPr>
          <p:spPr bwMode="auto">
            <a:xfrm flipH="1">
              <a:off x="4646297" y="4795962"/>
              <a:ext cx="277082" cy="70190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8" name="Oval 1045"/>
            <p:cNvSpPr>
              <a:spLocks noChangeAspect="1"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5358909" y="5497865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10</a:t>
              </a:r>
            </a:p>
          </p:txBody>
        </p:sp>
        <p:cxnSp>
          <p:nvCxnSpPr>
            <p:cNvPr id="19" name="AutoShape 1046"/>
            <p:cNvCxnSpPr>
              <a:cxnSpLocks noChangeShapeType="1"/>
              <a:stCxn id="6" idx="5"/>
              <a:endCxn id="18" idx="0"/>
            </p:cNvCxnSpPr>
            <p:nvPr>
              <p:custDataLst>
                <p:tags r:id="rId15"/>
              </p:custDataLst>
            </p:nvPr>
          </p:nvCxnSpPr>
          <p:spPr bwMode="auto">
            <a:xfrm>
              <a:off x="5284184" y="4795962"/>
              <a:ext cx="329853" cy="70190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20" name="Oval 1030"/>
            <p:cNvSpPr>
              <a:spLocks noChangeAspect="1"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6553048" y="4364409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18</a:t>
              </a:r>
            </a:p>
          </p:txBody>
        </p:sp>
        <p:cxnSp>
          <p:nvCxnSpPr>
            <p:cNvPr id="21" name="AutoShape 1036"/>
            <p:cNvCxnSpPr>
              <a:cxnSpLocks noChangeShapeType="1"/>
              <a:endCxn id="20" idx="0"/>
            </p:cNvCxnSpPr>
            <p:nvPr>
              <p:custDataLst>
                <p:tags r:id="rId17"/>
              </p:custDataLst>
            </p:nvPr>
          </p:nvCxnSpPr>
          <p:spPr bwMode="auto">
            <a:xfrm flipH="1">
              <a:off x="6808176" y="3654530"/>
              <a:ext cx="403116" cy="70987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22" name="Oval 1030"/>
            <p:cNvSpPr>
              <a:spLocks noChangeAspect="1"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3521482" y="5467715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srgbClr val="000000"/>
                  </a:solidFill>
                </a:rPr>
                <a:t>4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3" name="Oval 1030"/>
            <p:cNvSpPr>
              <a:spLocks noChangeAspect="1"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601856" y="5467715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srgbClr val="000000"/>
                  </a:solidFill>
                </a:rPr>
                <a:t>1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cxnSp>
          <p:nvCxnSpPr>
            <p:cNvPr id="26" name="AutoShape 1046"/>
            <p:cNvCxnSpPr>
              <a:cxnSpLocks noChangeShapeType="1"/>
              <a:stCxn id="7" idx="5"/>
            </p:cNvCxnSpPr>
            <p:nvPr>
              <p:custDataLst>
                <p:tags r:id="rId20"/>
              </p:custDataLst>
            </p:nvPr>
          </p:nvCxnSpPr>
          <p:spPr bwMode="auto">
            <a:xfrm>
              <a:off x="3519739" y="4749048"/>
              <a:ext cx="249731" cy="71866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8" name="AutoShape 1039"/>
            <p:cNvCxnSpPr>
              <a:cxnSpLocks noChangeShapeType="1"/>
              <a:stCxn id="7" idx="3"/>
              <a:endCxn id="23" idx="0"/>
            </p:cNvCxnSpPr>
            <p:nvPr>
              <p:custDataLst>
                <p:tags r:id="rId21"/>
              </p:custDataLst>
            </p:nvPr>
          </p:nvCxnSpPr>
          <p:spPr bwMode="auto">
            <a:xfrm flipH="1">
              <a:off x="2856984" y="4749048"/>
              <a:ext cx="301950" cy="71866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65" name="AutoShape 1033"/>
            <p:cNvCxnSpPr>
              <a:cxnSpLocks noChangeShapeType="1"/>
            </p:cNvCxnSpPr>
            <p:nvPr>
              <p:custDataLst>
                <p:tags r:id="rId22"/>
              </p:custDataLst>
            </p:nvPr>
          </p:nvCxnSpPr>
          <p:spPr bwMode="auto">
            <a:xfrm>
              <a:off x="5688380" y="1573519"/>
              <a:ext cx="1" cy="41092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</p:spTree>
    <p:extLst>
      <p:ext uri="{BB962C8B-B14F-4D97-AF65-F5344CB8AC3E}">
        <p14:creationId xmlns:p14="http://schemas.microsoft.com/office/powerpoint/2010/main" val="136545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riangle 26"/>
          <p:cNvSpPr/>
          <p:nvPr/>
        </p:nvSpPr>
        <p:spPr>
          <a:xfrm>
            <a:off x="4760395" y="2880165"/>
            <a:ext cx="1513351" cy="1990340"/>
          </a:xfrm>
          <a:prstGeom prst="triangl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/>
          <p:cNvSpPr/>
          <p:nvPr/>
        </p:nvSpPr>
        <p:spPr>
          <a:xfrm>
            <a:off x="3134131" y="4088997"/>
            <a:ext cx="1350554" cy="2006397"/>
          </a:xfrm>
          <a:prstGeom prst="triangle">
            <a:avLst/>
          </a:prstGeom>
          <a:solidFill>
            <a:srgbClr val="D2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riangle 2"/>
          <p:cNvSpPr/>
          <p:nvPr/>
        </p:nvSpPr>
        <p:spPr>
          <a:xfrm>
            <a:off x="1804812" y="4004841"/>
            <a:ext cx="1401578" cy="2090552"/>
          </a:xfrm>
          <a:prstGeom prst="triangl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Generalizing our examples</a:t>
            </a:r>
            <a:r>
              <a:rPr lang="mr-IN" dirty="0" smtClean="0"/>
              <a:t>…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1951393" y="1573519"/>
            <a:ext cx="4256942" cy="4433356"/>
            <a:chOff x="2601856" y="1573519"/>
            <a:chExt cx="5675923" cy="4433356"/>
          </a:xfrm>
        </p:grpSpPr>
        <p:sp>
          <p:nvSpPr>
            <p:cNvPr id="30" name="Oval 1027"/>
            <p:cNvSpPr>
              <a:spLocks noChangeAspect="1"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7767524" y="4333530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30</a:t>
              </a:r>
            </a:p>
          </p:txBody>
        </p:sp>
        <p:sp>
          <p:nvSpPr>
            <p:cNvPr id="31" name="Oval 1028"/>
            <p:cNvSpPr>
              <a:spLocks noChangeAspect="1"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4848654" y="4361495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9</a:t>
              </a:r>
            </a:p>
          </p:txBody>
        </p:sp>
        <p:sp>
          <p:nvSpPr>
            <p:cNvPr id="32" name="Oval 1029"/>
            <p:cNvSpPr>
              <a:spLocks noChangeAspect="1"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084209" y="4314581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33" name="Oval 1030"/>
            <p:cNvSpPr>
              <a:spLocks noChangeAspect="1"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7088536" y="3145520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23</a:t>
              </a:r>
            </a:p>
          </p:txBody>
        </p:sp>
        <p:sp>
          <p:nvSpPr>
            <p:cNvPr id="34" name="Oval 1031"/>
            <p:cNvSpPr>
              <a:spLocks noChangeAspect="1"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039743" y="3145520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/>
                <a:t>5</a:t>
              </a:r>
            </a:p>
          </p:txBody>
        </p:sp>
        <p:sp>
          <p:nvSpPr>
            <p:cNvPr id="35" name="Oval 1032"/>
            <p:cNvSpPr>
              <a:spLocks noChangeAspect="1"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5433253" y="1967704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12</a:t>
              </a:r>
            </a:p>
          </p:txBody>
        </p:sp>
        <p:cxnSp>
          <p:nvCxnSpPr>
            <p:cNvPr id="36" name="AutoShape 1033"/>
            <p:cNvCxnSpPr>
              <a:cxnSpLocks noChangeShapeType="1"/>
              <a:stCxn id="37" idx="3"/>
              <a:endCxn id="36" idx="0"/>
            </p:cNvCxnSpPr>
            <p:nvPr>
              <p:custDataLst>
                <p:tags r:id="rId7"/>
              </p:custDataLst>
            </p:nvPr>
          </p:nvCxnSpPr>
          <p:spPr bwMode="auto">
            <a:xfrm flipH="1">
              <a:off x="4294871" y="2402171"/>
              <a:ext cx="1213107" cy="74334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7" name="AutoShape 1034"/>
            <p:cNvCxnSpPr>
              <a:cxnSpLocks noChangeShapeType="1"/>
              <a:stCxn id="37" idx="5"/>
            </p:cNvCxnSpPr>
            <p:nvPr>
              <p:custDataLst>
                <p:tags r:id="rId8"/>
              </p:custDataLst>
            </p:nvPr>
          </p:nvCxnSpPr>
          <p:spPr bwMode="auto">
            <a:xfrm>
              <a:off x="5868783" y="2402171"/>
              <a:ext cx="1474880" cy="74334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8" name="AutoShape 1035"/>
            <p:cNvCxnSpPr>
              <a:cxnSpLocks noChangeShapeType="1"/>
              <a:endCxn id="32" idx="0"/>
            </p:cNvCxnSpPr>
            <p:nvPr>
              <p:custDataLst>
                <p:tags r:id="rId9"/>
              </p:custDataLst>
            </p:nvPr>
          </p:nvCxnSpPr>
          <p:spPr bwMode="auto">
            <a:xfrm>
              <a:off x="7524066" y="3579988"/>
              <a:ext cx="498586" cy="75354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9" name="AutoShape 1036"/>
            <p:cNvCxnSpPr>
              <a:cxnSpLocks noChangeShapeType="1"/>
              <a:stCxn id="36" idx="3"/>
              <a:endCxn id="34" idx="0"/>
            </p:cNvCxnSpPr>
            <p:nvPr>
              <p:custDataLst>
                <p:tags r:id="rId10"/>
              </p:custDataLst>
            </p:nvPr>
          </p:nvCxnSpPr>
          <p:spPr bwMode="auto">
            <a:xfrm flipH="1">
              <a:off x="3339337" y="3579987"/>
              <a:ext cx="775131" cy="73459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40" name="AutoShape 1037"/>
            <p:cNvCxnSpPr>
              <a:cxnSpLocks noChangeShapeType="1"/>
              <a:endCxn id="33" idx="0"/>
            </p:cNvCxnSpPr>
            <p:nvPr>
              <p:custDataLst>
                <p:tags r:id="rId11"/>
              </p:custDataLst>
            </p:nvPr>
          </p:nvCxnSpPr>
          <p:spPr bwMode="auto">
            <a:xfrm>
              <a:off x="4481041" y="3616207"/>
              <a:ext cx="622741" cy="74528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41" name="Oval 1038"/>
            <p:cNvSpPr>
              <a:spLocks noChangeAspect="1"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4391169" y="5497865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7</a:t>
              </a:r>
            </a:p>
          </p:txBody>
        </p:sp>
        <p:cxnSp>
          <p:nvCxnSpPr>
            <p:cNvPr id="42" name="AutoShape 1039"/>
            <p:cNvCxnSpPr>
              <a:cxnSpLocks noChangeShapeType="1"/>
              <a:stCxn id="33" idx="3"/>
              <a:endCxn id="43" idx="0"/>
            </p:cNvCxnSpPr>
            <p:nvPr>
              <p:custDataLst>
                <p:tags r:id="rId13"/>
              </p:custDataLst>
            </p:nvPr>
          </p:nvCxnSpPr>
          <p:spPr bwMode="auto">
            <a:xfrm flipH="1">
              <a:off x="4646297" y="4795962"/>
              <a:ext cx="277082" cy="70190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43" name="Oval 1045"/>
            <p:cNvSpPr>
              <a:spLocks noChangeAspect="1"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5358909" y="5497865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10</a:t>
              </a:r>
            </a:p>
          </p:txBody>
        </p:sp>
        <p:cxnSp>
          <p:nvCxnSpPr>
            <p:cNvPr id="44" name="AutoShape 1046"/>
            <p:cNvCxnSpPr>
              <a:cxnSpLocks noChangeShapeType="1"/>
              <a:stCxn id="33" idx="5"/>
              <a:endCxn id="45" idx="0"/>
            </p:cNvCxnSpPr>
            <p:nvPr>
              <p:custDataLst>
                <p:tags r:id="rId15"/>
              </p:custDataLst>
            </p:nvPr>
          </p:nvCxnSpPr>
          <p:spPr bwMode="auto">
            <a:xfrm>
              <a:off x="5284184" y="4795962"/>
              <a:ext cx="329853" cy="70190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45" name="Oval 1030"/>
            <p:cNvSpPr>
              <a:spLocks noChangeAspect="1"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6553048" y="4364409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18</a:t>
              </a:r>
            </a:p>
          </p:txBody>
        </p:sp>
        <p:cxnSp>
          <p:nvCxnSpPr>
            <p:cNvPr id="46" name="AutoShape 1036"/>
            <p:cNvCxnSpPr>
              <a:cxnSpLocks noChangeShapeType="1"/>
              <a:endCxn id="47" idx="0"/>
            </p:cNvCxnSpPr>
            <p:nvPr>
              <p:custDataLst>
                <p:tags r:id="rId17"/>
              </p:custDataLst>
            </p:nvPr>
          </p:nvCxnSpPr>
          <p:spPr bwMode="auto">
            <a:xfrm flipH="1">
              <a:off x="6808176" y="3654530"/>
              <a:ext cx="403116" cy="70987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47" name="Oval 1030"/>
            <p:cNvSpPr>
              <a:spLocks noChangeAspect="1"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3521482" y="5467715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srgbClr val="000000"/>
                  </a:solidFill>
                </a:rPr>
                <a:t>4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48" name="Oval 1030"/>
            <p:cNvSpPr>
              <a:spLocks noChangeAspect="1"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601856" y="5467715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srgbClr val="000000"/>
                  </a:solidFill>
                </a:rPr>
                <a:t>1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cxnSp>
          <p:nvCxnSpPr>
            <p:cNvPr id="49" name="AutoShape 1046"/>
            <p:cNvCxnSpPr>
              <a:cxnSpLocks noChangeShapeType="1"/>
              <a:stCxn id="34" idx="5"/>
            </p:cNvCxnSpPr>
            <p:nvPr>
              <p:custDataLst>
                <p:tags r:id="rId20"/>
              </p:custDataLst>
            </p:nvPr>
          </p:nvCxnSpPr>
          <p:spPr bwMode="auto">
            <a:xfrm>
              <a:off x="3519739" y="4749048"/>
              <a:ext cx="249731" cy="71866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50" name="AutoShape 1039"/>
            <p:cNvCxnSpPr>
              <a:cxnSpLocks noChangeShapeType="1"/>
              <a:stCxn id="34" idx="3"/>
              <a:endCxn id="50" idx="0"/>
            </p:cNvCxnSpPr>
            <p:nvPr>
              <p:custDataLst>
                <p:tags r:id="rId21"/>
              </p:custDataLst>
            </p:nvPr>
          </p:nvCxnSpPr>
          <p:spPr bwMode="auto">
            <a:xfrm flipH="1">
              <a:off x="2856984" y="4749048"/>
              <a:ext cx="301950" cy="71866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51" name="AutoShape 1033"/>
            <p:cNvCxnSpPr>
              <a:cxnSpLocks noChangeShapeType="1"/>
            </p:cNvCxnSpPr>
            <p:nvPr>
              <p:custDataLst>
                <p:tags r:id="rId22"/>
              </p:custDataLst>
            </p:nvPr>
          </p:nvCxnSpPr>
          <p:spPr bwMode="auto">
            <a:xfrm>
              <a:off x="5688380" y="1573519"/>
              <a:ext cx="1" cy="41092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</p:spTree>
    <p:extLst>
      <p:ext uri="{BB962C8B-B14F-4D97-AF65-F5344CB8AC3E}">
        <p14:creationId xmlns:p14="http://schemas.microsoft.com/office/powerpoint/2010/main" val="174672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pic>
        <p:nvPicPr>
          <p:cNvPr id="3076" name="Picture 4" descr="B Tree - javatpoin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500" y="3849517"/>
            <a:ext cx="7553016" cy="304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B tree 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66" y="970343"/>
            <a:ext cx="667702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715000" y="1066800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B Tree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72200" y="3871929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B+ Tree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32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riangle 26"/>
          <p:cNvSpPr/>
          <p:nvPr/>
        </p:nvSpPr>
        <p:spPr>
          <a:xfrm>
            <a:off x="4879191" y="3145521"/>
            <a:ext cx="1257113" cy="1843169"/>
          </a:xfrm>
          <a:prstGeom prst="triangle">
            <a:avLst/>
          </a:prstGeom>
          <a:solidFill>
            <a:srgbClr val="F2F2F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5" name="Triangle 24"/>
          <p:cNvSpPr/>
          <p:nvPr/>
        </p:nvSpPr>
        <p:spPr>
          <a:xfrm>
            <a:off x="3221155" y="4314581"/>
            <a:ext cx="1180433" cy="1780812"/>
          </a:xfrm>
          <a:prstGeom prst="triangle">
            <a:avLst/>
          </a:prstGeom>
          <a:solidFill>
            <a:srgbClr val="D2F3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C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Triangle 2"/>
          <p:cNvSpPr/>
          <p:nvPr/>
        </p:nvSpPr>
        <p:spPr>
          <a:xfrm>
            <a:off x="1900273" y="4314581"/>
            <a:ext cx="1208460" cy="1780812"/>
          </a:xfrm>
          <a:prstGeom prst="triangle">
            <a:avLst/>
          </a:prstGeom>
          <a:solidFill>
            <a:srgbClr val="F2F2F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Generalizing our examples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57" name="Oval 1031"/>
          <p:cNvSpPr>
            <a:spLocks noChangeAspect="1" noChangeArrowheads="1"/>
          </p:cNvSpPr>
          <p:nvPr>
            <p:custDataLst>
              <p:tags r:id="rId1"/>
            </p:custDataLst>
          </p:nvPr>
        </p:nvSpPr>
        <p:spPr bwMode="auto">
          <a:xfrm>
            <a:off x="3029808" y="3145520"/>
            <a:ext cx="382691" cy="50901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/>
              <a:t>5</a:t>
            </a:r>
          </a:p>
        </p:txBody>
      </p:sp>
      <p:sp>
        <p:nvSpPr>
          <p:cNvPr id="58" name="Oval 1032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4074940" y="1967704"/>
            <a:ext cx="382691" cy="50901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12</a:t>
            </a:r>
          </a:p>
        </p:txBody>
      </p:sp>
      <p:cxnSp>
        <p:nvCxnSpPr>
          <p:cNvPr id="59" name="AutoShape 1033"/>
          <p:cNvCxnSpPr>
            <a:cxnSpLocks noChangeShapeType="1"/>
            <a:stCxn id="60" idx="3"/>
            <a:endCxn id="59" idx="0"/>
          </p:cNvCxnSpPr>
          <p:nvPr>
            <p:custDataLst>
              <p:tags r:id="rId3"/>
            </p:custDataLst>
          </p:nvPr>
        </p:nvCxnSpPr>
        <p:spPr bwMode="auto">
          <a:xfrm flipH="1">
            <a:off x="3221154" y="2402172"/>
            <a:ext cx="909830" cy="74334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60" name="AutoShape 1034"/>
          <p:cNvCxnSpPr>
            <a:cxnSpLocks noChangeShapeType="1"/>
            <a:stCxn id="60" idx="5"/>
          </p:cNvCxnSpPr>
          <p:nvPr>
            <p:custDataLst>
              <p:tags r:id="rId4"/>
            </p:custDataLst>
          </p:nvPr>
        </p:nvCxnSpPr>
        <p:spPr bwMode="auto">
          <a:xfrm>
            <a:off x="4401587" y="2402172"/>
            <a:ext cx="1106160" cy="74334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62" name="AutoShape 1036"/>
          <p:cNvCxnSpPr>
            <a:cxnSpLocks noChangeShapeType="1"/>
            <a:stCxn id="59" idx="3"/>
            <a:endCxn id="57" idx="0"/>
          </p:cNvCxnSpPr>
          <p:nvPr>
            <p:custDataLst>
              <p:tags r:id="rId5"/>
            </p:custDataLst>
          </p:nvPr>
        </p:nvCxnSpPr>
        <p:spPr bwMode="auto">
          <a:xfrm flipH="1">
            <a:off x="2504503" y="3579987"/>
            <a:ext cx="581348" cy="73459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63" name="AutoShape 1037"/>
          <p:cNvCxnSpPr>
            <a:cxnSpLocks noChangeShapeType="1"/>
          </p:cNvCxnSpPr>
          <p:nvPr>
            <p:custDataLst>
              <p:tags r:id="rId6"/>
            </p:custDataLst>
          </p:nvPr>
        </p:nvCxnSpPr>
        <p:spPr bwMode="auto">
          <a:xfrm>
            <a:off x="3360781" y="3616207"/>
            <a:ext cx="467056" cy="7452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74" name="AutoShape 1033"/>
          <p:cNvCxnSpPr>
            <a:cxnSpLocks noChangeShapeType="1"/>
          </p:cNvCxnSpPr>
          <p:nvPr>
            <p:custDataLst>
              <p:tags r:id="rId7"/>
            </p:custDataLst>
          </p:nvPr>
        </p:nvCxnSpPr>
        <p:spPr bwMode="auto">
          <a:xfrm>
            <a:off x="4266285" y="1573519"/>
            <a:ext cx="1" cy="41092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15058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1032"/>
          <p:cNvSpPr>
            <a:spLocks noChangeAspect="1" noChangeArrowheads="1"/>
          </p:cNvSpPr>
          <p:nvPr>
            <p:custDataLst>
              <p:tags r:id="rId1"/>
            </p:custDataLst>
          </p:nvPr>
        </p:nvSpPr>
        <p:spPr bwMode="auto">
          <a:xfrm>
            <a:off x="4074940" y="1967704"/>
            <a:ext cx="382691" cy="50901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12</a:t>
            </a:r>
          </a:p>
        </p:txBody>
      </p:sp>
      <p:sp>
        <p:nvSpPr>
          <p:cNvPr id="27" name="Triangle 26"/>
          <p:cNvSpPr/>
          <p:nvPr/>
        </p:nvSpPr>
        <p:spPr>
          <a:xfrm>
            <a:off x="4879191" y="3145521"/>
            <a:ext cx="1257113" cy="1843169"/>
          </a:xfrm>
          <a:prstGeom prst="triangle">
            <a:avLst/>
          </a:prstGeom>
          <a:solidFill>
            <a:srgbClr val="F2F2F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5" name="Triangle 24"/>
          <p:cNvSpPr/>
          <p:nvPr/>
        </p:nvSpPr>
        <p:spPr>
          <a:xfrm>
            <a:off x="3221155" y="4314581"/>
            <a:ext cx="1180433" cy="1780812"/>
          </a:xfrm>
          <a:prstGeom prst="triangle">
            <a:avLst/>
          </a:prstGeom>
          <a:solidFill>
            <a:srgbClr val="D2F3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C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Triangle 2"/>
          <p:cNvSpPr/>
          <p:nvPr/>
        </p:nvSpPr>
        <p:spPr>
          <a:xfrm>
            <a:off x="1900273" y="4314581"/>
            <a:ext cx="1208460" cy="1780812"/>
          </a:xfrm>
          <a:prstGeom prst="triangle">
            <a:avLst/>
          </a:prstGeom>
          <a:solidFill>
            <a:srgbClr val="F2F2F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Generalizing our examples</a:t>
            </a:r>
            <a:r>
              <a:rPr lang="mr-IN" dirty="0" smtClean="0"/>
              <a:t>…</a:t>
            </a:r>
            <a:endParaRPr lang="en-US" dirty="0"/>
          </a:p>
        </p:txBody>
      </p:sp>
      <p:cxnSp>
        <p:nvCxnSpPr>
          <p:cNvPr id="23" name="AutoShape 1033"/>
          <p:cNvCxnSpPr>
            <a:cxnSpLocks noChangeShapeType="1"/>
            <a:stCxn id="24" idx="3"/>
            <a:endCxn id="23" idx="0"/>
          </p:cNvCxnSpPr>
          <p:nvPr>
            <p:custDataLst>
              <p:tags r:id="rId2"/>
            </p:custDataLst>
          </p:nvPr>
        </p:nvCxnSpPr>
        <p:spPr bwMode="auto">
          <a:xfrm flipH="1">
            <a:off x="3221154" y="2402172"/>
            <a:ext cx="909830" cy="74334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4" name="AutoShape 1034"/>
          <p:cNvCxnSpPr>
            <a:cxnSpLocks noChangeShapeType="1"/>
            <a:stCxn id="24" idx="5"/>
          </p:cNvCxnSpPr>
          <p:nvPr>
            <p:custDataLst>
              <p:tags r:id="rId3"/>
            </p:custDataLst>
          </p:nvPr>
        </p:nvCxnSpPr>
        <p:spPr bwMode="auto">
          <a:xfrm>
            <a:off x="4401587" y="2402172"/>
            <a:ext cx="1106160" cy="74334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8" name="AutoShape 1036"/>
          <p:cNvCxnSpPr>
            <a:cxnSpLocks noChangeShapeType="1"/>
            <a:stCxn id="23" idx="3"/>
          </p:cNvCxnSpPr>
          <p:nvPr>
            <p:custDataLst>
              <p:tags r:id="rId4"/>
            </p:custDataLst>
          </p:nvPr>
        </p:nvCxnSpPr>
        <p:spPr bwMode="auto">
          <a:xfrm flipH="1">
            <a:off x="2504503" y="3579987"/>
            <a:ext cx="581348" cy="73459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9" name="AutoShape 1037"/>
          <p:cNvCxnSpPr>
            <a:cxnSpLocks noChangeShapeType="1"/>
          </p:cNvCxnSpPr>
          <p:nvPr>
            <p:custDataLst>
              <p:tags r:id="rId5"/>
            </p:custDataLst>
          </p:nvPr>
        </p:nvCxnSpPr>
        <p:spPr bwMode="auto">
          <a:xfrm>
            <a:off x="3360781" y="3616207"/>
            <a:ext cx="467056" cy="7452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40" name="AutoShape 1033"/>
          <p:cNvCxnSpPr>
            <a:cxnSpLocks noChangeShapeType="1"/>
          </p:cNvCxnSpPr>
          <p:nvPr>
            <p:custDataLst>
              <p:tags r:id="rId6"/>
            </p:custDataLst>
          </p:nvPr>
        </p:nvCxnSpPr>
        <p:spPr bwMode="auto">
          <a:xfrm>
            <a:off x="4266285" y="1573519"/>
            <a:ext cx="1" cy="41092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4" name="Rounded Rectangle 3"/>
          <p:cNvSpPr/>
          <p:nvPr/>
        </p:nvSpPr>
        <p:spPr>
          <a:xfrm>
            <a:off x="2995513" y="3099097"/>
            <a:ext cx="451279" cy="593103"/>
          </a:xfrm>
          <a:prstGeom prst="roundRect">
            <a:avLst/>
          </a:prstGeom>
          <a:solidFill>
            <a:srgbClr val="F5FFB4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040646" y="1931485"/>
            <a:ext cx="451279" cy="593103"/>
          </a:xfrm>
          <a:prstGeom prst="roundRect">
            <a:avLst/>
          </a:prstGeom>
          <a:solidFill>
            <a:srgbClr val="C6FFBF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Generalized Single Rotation</a:t>
            </a:r>
            <a:endParaRPr lang="en-US" dirty="0"/>
          </a:p>
        </p:txBody>
      </p:sp>
      <p:grpSp>
        <p:nvGrpSpPr>
          <p:cNvPr id="702" name="Group 701"/>
          <p:cNvGrpSpPr/>
          <p:nvPr/>
        </p:nvGrpSpPr>
        <p:grpSpPr>
          <a:xfrm>
            <a:off x="413122" y="1564959"/>
            <a:ext cx="3506669" cy="4689903"/>
            <a:chOff x="550829" y="1385499"/>
            <a:chExt cx="4675558" cy="4689903"/>
          </a:xfrm>
        </p:grpSpPr>
        <p:sp>
          <p:nvSpPr>
            <p:cNvPr id="27" name="Triangle 26"/>
            <p:cNvSpPr/>
            <p:nvPr/>
          </p:nvSpPr>
          <p:spPr>
            <a:xfrm>
              <a:off x="3550237" y="3127671"/>
              <a:ext cx="1676150" cy="1843169"/>
            </a:xfrm>
            <a:prstGeom prst="triangle">
              <a:avLst/>
            </a:prstGeom>
            <a:solidFill>
              <a:srgbClr val="F2F2F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ysClr val="windowText" lastClr="000000"/>
                  </a:solidFill>
                </a:rPr>
                <a:t>E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Triangle 24"/>
            <p:cNvSpPr/>
            <p:nvPr/>
          </p:nvSpPr>
          <p:spPr>
            <a:xfrm>
              <a:off x="2312004" y="4294590"/>
              <a:ext cx="1573911" cy="1780812"/>
            </a:xfrm>
            <a:prstGeom prst="triangle">
              <a:avLst/>
            </a:prstGeom>
            <a:solidFill>
              <a:srgbClr val="D2F3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ysClr val="windowText" lastClr="000000"/>
                  </a:solidFill>
                </a:rPr>
                <a:t>C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" name="Triangle 2"/>
            <p:cNvSpPr/>
            <p:nvPr/>
          </p:nvSpPr>
          <p:spPr>
            <a:xfrm>
              <a:off x="550829" y="4294590"/>
              <a:ext cx="1611280" cy="1780812"/>
            </a:xfrm>
            <a:prstGeom prst="triangle">
              <a:avLst/>
            </a:prstGeom>
            <a:solidFill>
              <a:srgbClr val="F2F2F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ysClr val="windowText" lastClr="000000"/>
                  </a:solidFill>
                </a:rPr>
                <a:t>A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28" name="AutoShape 1036"/>
            <p:cNvCxnSpPr>
              <a:cxnSpLocks noChangeShapeType="1"/>
            </p:cNvCxnSpPr>
            <p:nvPr>
              <p:custDataLst>
                <p:tags r:id="rId1"/>
              </p:custDataLst>
            </p:nvPr>
          </p:nvCxnSpPr>
          <p:spPr bwMode="auto">
            <a:xfrm flipH="1">
              <a:off x="1356469" y="3559996"/>
              <a:ext cx="775131" cy="73459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9" name="AutoShape 1037"/>
            <p:cNvCxnSpPr>
              <a:cxnSpLocks noChangeShapeType="1"/>
            </p:cNvCxnSpPr>
            <p:nvPr>
              <p:custDataLst>
                <p:tags r:id="rId2"/>
              </p:custDataLst>
            </p:nvPr>
          </p:nvCxnSpPr>
          <p:spPr bwMode="auto">
            <a:xfrm>
              <a:off x="2498173" y="3596216"/>
              <a:ext cx="622741" cy="74528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40" name="AutoShape 1033"/>
            <p:cNvCxnSpPr>
              <a:cxnSpLocks noChangeShapeType="1"/>
            </p:cNvCxnSpPr>
            <p:nvPr>
              <p:custDataLst>
                <p:tags r:id="rId3"/>
              </p:custDataLst>
            </p:nvPr>
          </p:nvCxnSpPr>
          <p:spPr bwMode="auto">
            <a:xfrm>
              <a:off x="3335575" y="1385499"/>
              <a:ext cx="1" cy="41092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4" name="Rounded Rectangle 3"/>
            <p:cNvSpPr/>
            <p:nvPr/>
          </p:nvSpPr>
          <p:spPr>
            <a:xfrm>
              <a:off x="2011149" y="3079105"/>
              <a:ext cx="601705" cy="593103"/>
            </a:xfrm>
            <a:prstGeom prst="roundRect">
              <a:avLst/>
            </a:prstGeom>
            <a:solidFill>
              <a:srgbClr val="F5FFB4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17" name="AutoShape 1034"/>
            <p:cNvCxnSpPr>
              <a:cxnSpLocks noChangeShapeType="1"/>
              <a:endCxn id="27" idx="0"/>
            </p:cNvCxnSpPr>
            <p:nvPr>
              <p:custDataLst>
                <p:tags r:id="rId4"/>
              </p:custDataLst>
            </p:nvPr>
          </p:nvCxnSpPr>
          <p:spPr bwMode="auto">
            <a:xfrm>
              <a:off x="3550237" y="2313070"/>
              <a:ext cx="838075" cy="81460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696" name="AutoShape 1033"/>
            <p:cNvCxnSpPr>
              <a:cxnSpLocks noChangeShapeType="1"/>
            </p:cNvCxnSpPr>
            <p:nvPr>
              <p:custDataLst>
                <p:tags r:id="rId5"/>
              </p:custDataLst>
            </p:nvPr>
          </p:nvCxnSpPr>
          <p:spPr bwMode="auto">
            <a:xfrm flipH="1">
              <a:off x="2316672" y="2332985"/>
              <a:ext cx="804242" cy="76993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3" name="Rounded Rectangle 12"/>
            <p:cNvSpPr/>
            <p:nvPr/>
          </p:nvSpPr>
          <p:spPr>
            <a:xfrm>
              <a:off x="3034723" y="1811686"/>
              <a:ext cx="601705" cy="593103"/>
            </a:xfrm>
            <a:prstGeom prst="roundRect">
              <a:avLst/>
            </a:prstGeom>
            <a:solidFill>
              <a:srgbClr val="C6FFBF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d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071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Generalized Single Rotation</a:t>
            </a:r>
            <a:endParaRPr lang="en-US" dirty="0"/>
          </a:p>
        </p:txBody>
      </p:sp>
      <p:sp>
        <p:nvSpPr>
          <p:cNvPr id="27" name="Triangle 26"/>
          <p:cNvSpPr/>
          <p:nvPr/>
        </p:nvSpPr>
        <p:spPr>
          <a:xfrm flipH="1">
            <a:off x="4870822" y="3432861"/>
            <a:ext cx="1257113" cy="1843169"/>
          </a:xfrm>
          <a:prstGeom prst="triangle">
            <a:avLst/>
          </a:prstGeom>
          <a:solidFill>
            <a:srgbClr val="F2F2F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ysClr val="windowText" lastClr="000000"/>
                </a:solidFill>
              </a:rPr>
              <a:t>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5" name="Triangle 24"/>
          <p:cNvSpPr/>
          <p:nvPr/>
        </p:nvSpPr>
        <p:spPr>
          <a:xfrm flipH="1">
            <a:off x="5876176" y="4599779"/>
            <a:ext cx="1180433" cy="1780812"/>
          </a:xfrm>
          <a:prstGeom prst="triangle">
            <a:avLst/>
          </a:prstGeom>
          <a:solidFill>
            <a:srgbClr val="D2F3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C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Triangle 2"/>
          <p:cNvSpPr/>
          <p:nvPr/>
        </p:nvSpPr>
        <p:spPr>
          <a:xfrm flipH="1">
            <a:off x="7169030" y="4599779"/>
            <a:ext cx="1208460" cy="1780812"/>
          </a:xfrm>
          <a:prstGeom prst="triangle">
            <a:avLst/>
          </a:prstGeom>
          <a:solidFill>
            <a:srgbClr val="F2F2F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ysClr val="windowText" lastClr="000000"/>
                </a:solidFill>
              </a:rPr>
              <a:t>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8" name="AutoShape 1036"/>
          <p:cNvCxnSpPr>
            <a:cxnSpLocks noChangeShapeType="1"/>
          </p:cNvCxnSpPr>
          <p:nvPr>
            <p:custDataLst>
              <p:tags r:id="rId1"/>
            </p:custDataLst>
          </p:nvPr>
        </p:nvCxnSpPr>
        <p:spPr bwMode="auto">
          <a:xfrm>
            <a:off x="7191913" y="3865185"/>
            <a:ext cx="581348" cy="73459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9" name="AutoShape 1037"/>
          <p:cNvCxnSpPr>
            <a:cxnSpLocks noChangeShapeType="1"/>
          </p:cNvCxnSpPr>
          <p:nvPr>
            <p:custDataLst>
              <p:tags r:id="rId2"/>
            </p:custDataLst>
          </p:nvPr>
        </p:nvCxnSpPr>
        <p:spPr bwMode="auto">
          <a:xfrm flipH="1">
            <a:off x="6449927" y="3901405"/>
            <a:ext cx="467056" cy="7452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40" name="AutoShape 1033"/>
          <p:cNvCxnSpPr>
            <a:cxnSpLocks noChangeShapeType="1"/>
          </p:cNvCxnSpPr>
          <p:nvPr>
            <p:custDataLst>
              <p:tags r:id="rId3"/>
            </p:custDataLst>
          </p:nvPr>
        </p:nvCxnSpPr>
        <p:spPr bwMode="auto">
          <a:xfrm flipH="1">
            <a:off x="6288930" y="1690688"/>
            <a:ext cx="1" cy="41092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4" name="Rounded Rectangle 3"/>
          <p:cNvSpPr/>
          <p:nvPr/>
        </p:nvSpPr>
        <p:spPr>
          <a:xfrm flipH="1">
            <a:off x="6830972" y="3384295"/>
            <a:ext cx="451279" cy="593103"/>
          </a:xfrm>
          <a:prstGeom prst="roundRect">
            <a:avLst/>
          </a:prstGeom>
          <a:solidFill>
            <a:srgbClr val="C6FFBF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17" name="AutoShape 1034"/>
          <p:cNvCxnSpPr>
            <a:cxnSpLocks noChangeShapeType="1"/>
            <a:endCxn id="27" idx="0"/>
          </p:cNvCxnSpPr>
          <p:nvPr>
            <p:custDataLst>
              <p:tags r:id="rId4"/>
            </p:custDataLst>
          </p:nvPr>
        </p:nvCxnSpPr>
        <p:spPr bwMode="auto">
          <a:xfrm flipH="1">
            <a:off x="5499379" y="2618260"/>
            <a:ext cx="628556" cy="81460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696" name="AutoShape 1033"/>
          <p:cNvCxnSpPr>
            <a:cxnSpLocks noChangeShapeType="1"/>
          </p:cNvCxnSpPr>
          <p:nvPr>
            <p:custDataLst>
              <p:tags r:id="rId5"/>
            </p:custDataLst>
          </p:nvPr>
        </p:nvCxnSpPr>
        <p:spPr bwMode="auto">
          <a:xfrm>
            <a:off x="6449926" y="2638175"/>
            <a:ext cx="603182" cy="76993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3" name="Rounded Rectangle 12"/>
          <p:cNvSpPr/>
          <p:nvPr/>
        </p:nvSpPr>
        <p:spPr>
          <a:xfrm flipH="1">
            <a:off x="6063291" y="2116876"/>
            <a:ext cx="451279" cy="593103"/>
          </a:xfrm>
          <a:prstGeom prst="roundRect">
            <a:avLst/>
          </a:prstGeom>
          <a:solidFill>
            <a:srgbClr val="F5FFB4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67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Rotations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690688"/>
            <a:ext cx="5998080" cy="396748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28650" y="6055518"/>
            <a:ext cx="7886700" cy="701993"/>
          </a:xfrm>
        </p:spPr>
        <p:txBody>
          <a:bodyPr anchor="b">
            <a:normAutofit/>
          </a:bodyPr>
          <a:lstStyle/>
          <a:p>
            <a:pPr marL="0" indent="0" algn="ctr">
              <a:buNone/>
            </a:pPr>
            <a:r>
              <a:rPr lang="en-US" sz="20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(Figures by Melissa O’Neill, reprinted </a:t>
            </a:r>
            <a:r>
              <a:rPr lang="en-US" sz="2000" i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with her </a:t>
            </a:r>
            <a:r>
              <a:rPr lang="en-US" sz="20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permission to Lilian)</a:t>
            </a: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84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Insert 1,2,3</a:t>
            </a:r>
          </a:p>
          <a:p>
            <a:r>
              <a:rPr lang="en-US" dirty="0" smtClean="0"/>
              <a:t>Right-Right or R-R case</a:t>
            </a:r>
          </a:p>
          <a:p>
            <a:r>
              <a:rPr lang="en-US" dirty="0" smtClean="0"/>
              <a:t>Solution: rotate left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95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Insertion</a:t>
            </a:r>
          </a:p>
        </p:txBody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First, insert the new key as a new leaf just as in ordinary binary search tree</a:t>
            </a:r>
          </a:p>
          <a:p>
            <a:r>
              <a:rPr lang="en-US" sz="2400" dirty="0"/>
              <a:t>Then trace the path </a:t>
            </a:r>
            <a:r>
              <a:rPr lang="en-US" sz="2400" dirty="0">
                <a:solidFill>
                  <a:srgbClr val="00FF00"/>
                </a:solidFill>
              </a:rPr>
              <a:t>from the new leaf towards the root</a:t>
            </a:r>
            <a:r>
              <a:rPr lang="en-US" sz="2400" dirty="0"/>
              <a:t>.  For each node x encountered, check if heights of left(x) and right(x) differ by at most 1.</a:t>
            </a:r>
          </a:p>
          <a:p>
            <a:r>
              <a:rPr lang="en-US" sz="2400" dirty="0"/>
              <a:t>If yes, proceed to parent(x).  If not, restructure by doing </a:t>
            </a:r>
            <a:r>
              <a:rPr lang="en-US" sz="2400" dirty="0">
                <a:solidFill>
                  <a:srgbClr val="00FF00"/>
                </a:solidFill>
              </a:rPr>
              <a:t>either a single rotation or a double rotation </a:t>
            </a:r>
            <a:endParaRPr lang="en-US" sz="2400" dirty="0">
              <a:solidFill>
                <a:schemeClr val="hlink"/>
              </a:solidFill>
            </a:endParaRPr>
          </a:p>
          <a:p>
            <a:r>
              <a:rPr lang="en-US" sz="2400" dirty="0"/>
              <a:t>For insertion, once we perform a rotation at a node x, we won’t need to perform any rotation at any ancestor of x.</a:t>
            </a:r>
          </a:p>
        </p:txBody>
      </p:sp>
    </p:spTree>
    <p:extLst>
      <p:ext uri="{BB962C8B-B14F-4D97-AF65-F5344CB8AC3E}">
        <p14:creationId xmlns:p14="http://schemas.microsoft.com/office/powerpoint/2010/main" val="377636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Insert 3,2,1</a:t>
            </a:r>
          </a:p>
          <a:p>
            <a:r>
              <a:rPr lang="en-US" dirty="0" smtClean="0"/>
              <a:t>Left-Left or L-L situation</a:t>
            </a:r>
          </a:p>
          <a:p>
            <a:r>
              <a:rPr lang="en-US" dirty="0" smtClean="0"/>
              <a:t>Solution: Rotate right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3657600"/>
            <a:ext cx="8043917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629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229600" cy="4525963"/>
          </a:xfrm>
        </p:spPr>
        <p:txBody>
          <a:bodyPr/>
          <a:lstStyle/>
          <a:p>
            <a:r>
              <a:rPr lang="en-US" dirty="0" smtClean="0"/>
              <a:t>Insert </a:t>
            </a:r>
            <a:r>
              <a:rPr lang="en-US" dirty="0" smtClean="0"/>
              <a:t>1,2,3</a:t>
            </a:r>
            <a:endParaRPr lang="en-US" dirty="0" smtClean="0"/>
          </a:p>
          <a:p>
            <a:r>
              <a:rPr lang="en-US" dirty="0" smtClean="0"/>
              <a:t>Right-Right </a:t>
            </a:r>
            <a:r>
              <a:rPr lang="en-US" dirty="0" smtClean="0"/>
              <a:t>or </a:t>
            </a:r>
            <a:r>
              <a:rPr lang="en-US" dirty="0" smtClean="0"/>
              <a:t>R-Right </a:t>
            </a:r>
            <a:r>
              <a:rPr lang="en-US" dirty="0" smtClean="0"/>
              <a:t>situation</a:t>
            </a:r>
          </a:p>
          <a:p>
            <a:r>
              <a:rPr lang="en-US" dirty="0" smtClean="0"/>
              <a:t>Solution: </a:t>
            </a:r>
            <a:r>
              <a:rPr lang="en-US" dirty="0" smtClean="0"/>
              <a:t>one rotation</a:t>
            </a:r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038600"/>
            <a:ext cx="7567295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876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229600" cy="4525963"/>
          </a:xfrm>
        </p:spPr>
        <p:txBody>
          <a:bodyPr/>
          <a:lstStyle/>
          <a:p>
            <a:r>
              <a:rPr lang="en-US" dirty="0" smtClean="0"/>
              <a:t>Insert 1,3,2</a:t>
            </a:r>
          </a:p>
          <a:p>
            <a:r>
              <a:rPr lang="en-US" dirty="0" smtClean="0"/>
              <a:t>Right-Left or R-L situation</a:t>
            </a:r>
          </a:p>
          <a:p>
            <a:r>
              <a:rPr lang="en-US" dirty="0" smtClean="0"/>
              <a:t>Solution: Two rotations</a:t>
            </a:r>
          </a:p>
          <a:p>
            <a:pPr lvl="1"/>
            <a:r>
              <a:rPr lang="en-US" dirty="0" smtClean="0"/>
              <a:t>Rotate right </a:t>
            </a:r>
            <a:r>
              <a:rPr lang="en-US" dirty="0" smtClean="0">
                <a:sym typeface="Wingdings" pitchFamily="2" charset="2"/>
              </a:rPr>
              <a:t> R-R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Rotate left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17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8100"/>
      </a:spPr>
      <a:bodyPr rtlCol="0" anchor="ctr"/>
      <a:lstStyle>
        <a:defPPr algn="ctr">
          <a:defRPr b="1" dirty="0" smtClean="0">
            <a:solidFill>
              <a:schemeClr val="tx1"/>
            </a:solidFill>
            <a:latin typeface="Fira san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21769</TotalTime>
  <Words>3172</Words>
  <Application>Microsoft Office PowerPoint</Application>
  <PresentationFormat>On-screen Show (4:3)</PresentationFormat>
  <Paragraphs>827</Paragraphs>
  <Slides>133</Slides>
  <Notes>12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133</vt:i4>
      </vt:variant>
    </vt:vector>
  </HeadingPairs>
  <TitlesOfParts>
    <vt:vector size="134" baseType="lpstr">
      <vt:lpstr>Office Theme</vt:lpstr>
      <vt:lpstr>Trees</vt:lpstr>
      <vt:lpstr>Outline</vt:lpstr>
      <vt:lpstr>Tree </vt:lpstr>
      <vt:lpstr>A family tree</vt:lpstr>
      <vt:lpstr>A Tree</vt:lpstr>
      <vt:lpstr>Types of trees</vt:lpstr>
      <vt:lpstr>PowerPoint Presentation</vt:lpstr>
      <vt:lpstr>PowerPoint Presentation</vt:lpstr>
      <vt:lpstr>PowerPoint Presentation</vt:lpstr>
      <vt:lpstr>PowerPoint Presentation</vt:lpstr>
      <vt:lpstr>Tree Data structure</vt:lpstr>
      <vt:lpstr>PowerPoint Presentation</vt:lpstr>
      <vt:lpstr> 1. Root</vt:lpstr>
      <vt:lpstr>2. Edge</vt:lpstr>
      <vt:lpstr>3. Parent</vt:lpstr>
      <vt:lpstr>4. Child</vt:lpstr>
      <vt:lpstr>5. Siblings</vt:lpstr>
      <vt:lpstr>6. Degree</vt:lpstr>
      <vt:lpstr>7. Internal Node</vt:lpstr>
      <vt:lpstr>8. Leaf Node</vt:lpstr>
      <vt:lpstr>9. Level</vt:lpstr>
      <vt:lpstr>10. Height</vt:lpstr>
      <vt:lpstr>11. Depth</vt:lpstr>
      <vt:lpstr>12. Subtree</vt:lpstr>
      <vt:lpstr>13. Forest</vt:lpstr>
      <vt:lpstr>14. Path</vt:lpstr>
      <vt:lpstr>15. Keys</vt:lpstr>
      <vt:lpstr>Characteristics of trees</vt:lpstr>
      <vt:lpstr>Application</vt:lpstr>
      <vt:lpstr>Directory structure of a file storage</vt:lpstr>
      <vt:lpstr> Structure of an arithmetic expressions</vt:lpstr>
      <vt:lpstr>Object rendering in 3-D game</vt:lpstr>
      <vt:lpstr>DNS Server entries</vt:lpstr>
      <vt:lpstr>Compression Algorithm</vt:lpstr>
      <vt:lpstr>Game Tree</vt:lpstr>
      <vt:lpstr>PowerPoint Presentation</vt:lpstr>
      <vt:lpstr>Binary Trees</vt:lpstr>
      <vt:lpstr>PowerPoint Presentation</vt:lpstr>
      <vt:lpstr>Binary Tree </vt:lpstr>
      <vt:lpstr>Binary Tree Properties</vt:lpstr>
      <vt:lpstr>PowerPoint Presentation</vt:lpstr>
      <vt:lpstr>PowerPoint Presentation</vt:lpstr>
      <vt:lpstr>Types of Binary Tree</vt:lpstr>
      <vt:lpstr>A complete binary tree</vt:lpstr>
      <vt:lpstr>Binary tree types</vt:lpstr>
      <vt:lpstr>PowerPoint Presentation</vt:lpstr>
      <vt:lpstr>PowerPoint Presentation</vt:lpstr>
      <vt:lpstr>PowerPoint Presentation</vt:lpstr>
      <vt:lpstr>Array representaion of tree</vt:lpstr>
      <vt:lpstr>Binary tree traversal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tree Traversal</vt:lpstr>
      <vt:lpstr>Binary tree Traversal</vt:lpstr>
      <vt:lpstr>PowerPoint Presentation</vt:lpstr>
      <vt:lpstr>PowerPoint Presentation</vt:lpstr>
      <vt:lpstr>PowerPoint Presentation</vt:lpstr>
      <vt:lpstr>PowerPoint Presentation</vt:lpstr>
      <vt:lpstr>Construction of binary tree from traversals </vt:lpstr>
      <vt:lpstr>Binary Search Tree</vt:lpstr>
      <vt:lpstr>Creation of Binary Search Tree from traversals</vt:lpstr>
      <vt:lpstr>Creation of Binary Search Tree from traversals</vt:lpstr>
      <vt:lpstr>Construction  of Binary Search Tree</vt:lpstr>
      <vt:lpstr>Binary Search implementation</vt:lpstr>
      <vt:lpstr>Insertion in BST</vt:lpstr>
      <vt:lpstr>Count nodes</vt:lpstr>
      <vt:lpstr>Binary Search tree deletion</vt:lpstr>
      <vt:lpstr>Deletion of a node in BST</vt:lpstr>
      <vt:lpstr>PowerPoint Presentation</vt:lpstr>
      <vt:lpstr>PowerPoint Presentation</vt:lpstr>
      <vt:lpstr>PowerPoint Presentation</vt:lpstr>
      <vt:lpstr>AVL tree</vt:lpstr>
      <vt:lpstr>AVL tree</vt:lpstr>
      <vt:lpstr>BST: Efficiency of Operations?</vt:lpstr>
      <vt:lpstr>How can we make a BST efficient?</vt:lpstr>
      <vt:lpstr>Potential Balance Conditions</vt:lpstr>
      <vt:lpstr>The AVL Tree Data Structure</vt:lpstr>
      <vt:lpstr>Example #1: Is this an AVL Tree?</vt:lpstr>
      <vt:lpstr>Example #2: Is this an AVL Tree?</vt:lpstr>
      <vt:lpstr>AVL Trees</vt:lpstr>
      <vt:lpstr>First insert example</vt:lpstr>
      <vt:lpstr>Fix: Apply “Single Rotation”</vt:lpstr>
      <vt:lpstr>PowerPoint Presentation</vt:lpstr>
      <vt:lpstr>Tree Rotations: Generalized</vt:lpstr>
      <vt:lpstr>Generalizing our examples…</vt:lpstr>
      <vt:lpstr>Generalizing our examples…</vt:lpstr>
      <vt:lpstr>Generalizing our examples…</vt:lpstr>
      <vt:lpstr>Generalizing our examples…</vt:lpstr>
      <vt:lpstr>Generalized Single Rotation</vt:lpstr>
      <vt:lpstr>Generalized Single Rotation</vt:lpstr>
      <vt:lpstr>Single Rotations</vt:lpstr>
      <vt:lpstr>Rotations</vt:lpstr>
      <vt:lpstr>Insertion</vt:lpstr>
      <vt:lpstr>Rotations </vt:lpstr>
      <vt:lpstr>Rotations </vt:lpstr>
      <vt:lpstr>Rotations </vt:lpstr>
      <vt:lpstr>Rotations </vt:lpstr>
      <vt:lpstr>PowerPoint Presentation</vt:lpstr>
      <vt:lpstr>Rotations </vt:lpstr>
      <vt:lpstr>PowerPoint Presentation</vt:lpstr>
      <vt:lpstr>Rotation summary</vt:lpstr>
      <vt:lpstr>Example- 12, 45, 65, 23, 89, 50, 4, 35,100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Create AVL tree:10, 20, 30, 25, 40, 50, 35, 33, 37, 60,38</vt:lpstr>
      <vt:lpstr>PowerPoint Presentation</vt:lpstr>
      <vt:lpstr>PowerPoint Presentation</vt:lpstr>
      <vt:lpstr>PowerPoint Presentation</vt:lpstr>
      <vt:lpstr>PowerPoint Presentation</vt:lpstr>
      <vt:lpstr>Balance the tree</vt:lpstr>
      <vt:lpstr>Example 3: 8,3,5,25,76, 45, 30,26,28,27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#1: </vt:lpstr>
      <vt:lpstr>Example #2 for left-left case:  insert(16) </vt:lpstr>
      <vt:lpstr>Case #2: </vt:lpstr>
      <vt:lpstr>Example for right-right case:  insert(26) </vt:lpstr>
      <vt:lpstr>Case #3:</vt:lpstr>
      <vt:lpstr>A Better Look at Case #3:</vt:lpstr>
      <vt:lpstr>Case #3: Right-Left Case (after one rotation)</vt:lpstr>
      <vt:lpstr>Practice time! Example of Case #4</vt:lpstr>
      <vt:lpstr>Pros and Cons of AVL Trees</vt:lpstr>
      <vt:lpstr>Queries?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Stack</dc:title>
  <dc:creator>Swait</dc:creator>
  <cp:lastModifiedBy>Swait</cp:lastModifiedBy>
  <cp:revision>465</cp:revision>
  <dcterms:created xsi:type="dcterms:W3CDTF">2020-08-09T15:27:29Z</dcterms:created>
  <dcterms:modified xsi:type="dcterms:W3CDTF">2022-11-02T11:45:15Z</dcterms:modified>
</cp:coreProperties>
</file>